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489" r:id="rId3"/>
    <p:sldId id="749" r:id="rId4"/>
    <p:sldId id="750" r:id="rId5"/>
    <p:sldId id="751" r:id="rId6"/>
    <p:sldId id="478" r:id="rId7"/>
    <p:sldId id="477" r:id="rId8"/>
    <p:sldId id="479" r:id="rId9"/>
    <p:sldId id="480" r:id="rId10"/>
    <p:sldId id="481" r:id="rId11"/>
    <p:sldId id="488" r:id="rId12"/>
    <p:sldId id="679" r:id="rId13"/>
    <p:sldId id="484" r:id="rId14"/>
    <p:sldId id="490" r:id="rId15"/>
    <p:sldId id="485" r:id="rId16"/>
    <p:sldId id="486" r:id="rId17"/>
    <p:sldId id="563" r:id="rId18"/>
    <p:sldId id="564" r:id="rId19"/>
    <p:sldId id="680" r:id="rId20"/>
    <p:sldId id="890" r:id="rId21"/>
    <p:sldId id="892" r:id="rId22"/>
    <p:sldId id="893" r:id="rId23"/>
    <p:sldId id="895" r:id="rId24"/>
    <p:sldId id="896" r:id="rId25"/>
    <p:sldId id="681" r:id="rId26"/>
    <p:sldId id="482" r:id="rId27"/>
    <p:sldId id="897" r:id="rId28"/>
    <p:sldId id="355" r:id="rId29"/>
    <p:sldId id="356" r:id="rId30"/>
    <p:sldId id="357" r:id="rId31"/>
    <p:sldId id="358" r:id="rId32"/>
    <p:sldId id="360" r:id="rId33"/>
    <p:sldId id="828" r:id="rId34"/>
    <p:sldId id="829" r:id="rId35"/>
    <p:sldId id="830" r:id="rId36"/>
    <p:sldId id="900" r:id="rId37"/>
    <p:sldId id="899" r:id="rId38"/>
    <p:sldId id="354" r:id="rId39"/>
    <p:sldId id="562" r:id="rId40"/>
    <p:sldId id="901" r:id="rId41"/>
    <p:sldId id="257" r:id="rId42"/>
    <p:sldId id="288" r:id="rId43"/>
    <p:sldId id="902" r:id="rId44"/>
    <p:sldId id="903" r:id="rId45"/>
    <p:sldId id="904" r:id="rId46"/>
    <p:sldId id="905" r:id="rId47"/>
    <p:sldId id="906" r:id="rId48"/>
    <p:sldId id="907" r:id="rId49"/>
    <p:sldId id="908" r:id="rId50"/>
    <p:sldId id="909" r:id="rId51"/>
    <p:sldId id="910" r:id="rId52"/>
    <p:sldId id="911" r:id="rId53"/>
    <p:sldId id="912" r:id="rId54"/>
    <p:sldId id="913" r:id="rId55"/>
    <p:sldId id="914" r:id="rId56"/>
    <p:sldId id="915" r:id="rId57"/>
    <p:sldId id="916" r:id="rId58"/>
    <p:sldId id="917" r:id="rId59"/>
    <p:sldId id="918" r:id="rId60"/>
    <p:sldId id="426" r:id="rId61"/>
    <p:sldId id="430" r:id="rId62"/>
    <p:sldId id="431" r:id="rId63"/>
    <p:sldId id="285" r:id="rId64"/>
    <p:sldId id="286" r:id="rId65"/>
    <p:sldId id="287" r:id="rId66"/>
    <p:sldId id="428" r:id="rId67"/>
    <p:sldId id="292" r:id="rId68"/>
    <p:sldId id="429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9" d="100"/>
          <a:sy n="89" d="100"/>
        </p:scale>
        <p:origin x="-16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16632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4220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02785" y="3860800"/>
            <a:ext cx="5666316" cy="1155700"/>
          </a:xfrm>
        </p:spPr>
        <p:txBody>
          <a:bodyPr wrap="square">
            <a:normAutofit/>
          </a:bodyPr>
          <a:lstStyle>
            <a:lvl1pPr marL="0" indent="0" algn="r">
              <a:buSzTx/>
              <a:buFont typeface="Arial" pitchFamily="34" charset="0"/>
              <a:buNone/>
              <a:defRPr>
                <a:sym typeface="Arial" pitchFamily="34" charset="0"/>
              </a:defRPr>
            </a:lvl1pPr>
          </a:lstStyle>
          <a:p>
            <a:pPr lvl="0"/>
            <a:r>
              <a:rPr lang="zh-CN" noProof="0" dirty="0" smtClean="0">
                <a:sym typeface="Arial" pitchFamily="34" charset="0"/>
              </a:rPr>
              <a:t>单击此处编辑母版副标题样式</a:t>
            </a:r>
          </a:p>
        </p:txBody>
      </p:sp>
      <p:sp>
        <p:nvSpPr>
          <p:cNvPr id="2052" name="Rectangle 2" descr="#wm#_10_01_*Z"/>
          <p:cNvSpPr>
            <a:spLocks noChangeArrowheads="1"/>
          </p:cNvSpPr>
          <p:nvPr/>
        </p:nvSpPr>
        <p:spPr bwMode="auto">
          <a:xfrm>
            <a:off x="2118" y="2636838"/>
            <a:ext cx="6766983" cy="1223962"/>
          </a:xfrm>
          <a:prstGeom prst="rect">
            <a:avLst/>
          </a:prstGeom>
          <a:solidFill>
            <a:srgbClr val="8FC22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1800">
              <a:ea typeface="黑体" pitchFamily="49" charset="-122"/>
            </a:endParaRPr>
          </a:p>
        </p:txBody>
      </p:sp>
      <p:sp>
        <p:nvSpPr>
          <p:cNvPr id="2053" name="Rectangle 4" descr="#wm#_10_01_*Z"/>
          <p:cNvSpPr>
            <a:spLocks noChangeArrowheads="1"/>
          </p:cNvSpPr>
          <p:nvPr/>
        </p:nvSpPr>
        <p:spPr bwMode="auto">
          <a:xfrm>
            <a:off x="10128251" y="2636838"/>
            <a:ext cx="2067983" cy="1223962"/>
          </a:xfrm>
          <a:prstGeom prst="rect">
            <a:avLst/>
          </a:prstGeom>
          <a:solidFill>
            <a:srgbClr val="8FC22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1800">
              <a:ea typeface="黑体" pitchFamily="49" charset="-122"/>
              <a:sym typeface="Arial" pitchFamily="34" charset="0"/>
            </a:endParaRPr>
          </a:p>
        </p:txBody>
      </p:sp>
      <p:sp>
        <p:nvSpPr>
          <p:cNvPr id="2054" name="Text Box 5" descr="#wm#_10_01_*Z"/>
          <p:cNvSpPr txBox="1">
            <a:spLocks noChangeArrowheads="1"/>
          </p:cNvSpPr>
          <p:nvPr/>
        </p:nvSpPr>
        <p:spPr bwMode="auto">
          <a:xfrm>
            <a:off x="6769100" y="2597151"/>
            <a:ext cx="336126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AU" altLang="en-US" sz="8000" b="1" i="1" dirty="0" smtClean="0">
                <a:solidFill>
                  <a:srgbClr val="8FC226"/>
                </a:solidFill>
                <a:ea typeface="黑体" pitchFamily="49" charset="-122"/>
              </a:rPr>
              <a:t>201</a:t>
            </a:r>
            <a:r>
              <a:rPr lang="en-US" altLang="en-US" sz="8000" b="1" i="1" dirty="0" smtClean="0">
                <a:solidFill>
                  <a:srgbClr val="8FC226"/>
                </a:solidFill>
                <a:ea typeface="黑体" pitchFamily="49" charset="-122"/>
              </a:rPr>
              <a:t>6</a:t>
            </a:r>
            <a:endParaRPr lang="zh-CN" altLang="en-US" sz="8000" b="1" i="1" dirty="0">
              <a:solidFill>
                <a:srgbClr val="8FC226"/>
              </a:solidFill>
              <a:ea typeface="黑体" pitchFamily="49" charset="-122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0" y="2638426"/>
            <a:ext cx="6766984" cy="122237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 dirty="0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838200" y="816429"/>
            <a:ext cx="10515600" cy="517162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3" y="353951"/>
            <a:ext cx="7652657" cy="931408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等腰三角形 59" descr="#wm#_10_15_*Z"/>
          <p:cNvSpPr>
            <a:spLocks noChangeArrowheads="1"/>
          </p:cNvSpPr>
          <p:nvPr/>
        </p:nvSpPr>
        <p:spPr bwMode="auto">
          <a:xfrm rot="5400000" flipH="1">
            <a:off x="494233" y="615397"/>
            <a:ext cx="639251" cy="408517"/>
          </a:xfrm>
          <a:prstGeom prst="triangle">
            <a:avLst>
              <a:gd name="adj" fmla="val 50000"/>
            </a:avLst>
          </a:prstGeom>
          <a:solidFill>
            <a:srgbClr val="67841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236855" indent="-236855">
              <a:spcBef>
                <a:spcPct val="20000"/>
              </a:spcBef>
              <a:buSzPct val="125000"/>
              <a:buChar char="•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SzPct val="125000"/>
              <a:buChar char="–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SzPct val="125000"/>
              <a:buChar char="•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SzPct val="125000"/>
              <a:buChar char="–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>
              <a:buFontTx/>
              <a:buChar char="•"/>
            </a:pPr>
            <a:endParaRPr lang="zh-CN" altLang="zh-CN" sz="1800">
              <a:latin typeface="Arial" pitchFamily="34" charset="0"/>
              <a:ea typeface="黑体" pitchFamily="49" charset="-122"/>
              <a:sym typeface="Arial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5657" y="353951"/>
            <a:ext cx="7854043" cy="931408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2188028"/>
            <a:ext cx="5156200" cy="3938135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2188028"/>
            <a:ext cx="5156200" cy="3938135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等腰三角形 59" descr="#wm#_10_15_*Z"/>
          <p:cNvSpPr>
            <a:spLocks noChangeArrowheads="1"/>
          </p:cNvSpPr>
          <p:nvPr/>
        </p:nvSpPr>
        <p:spPr bwMode="auto">
          <a:xfrm rot="5400000" flipH="1">
            <a:off x="494233" y="615397"/>
            <a:ext cx="639251" cy="408517"/>
          </a:xfrm>
          <a:prstGeom prst="triangle">
            <a:avLst>
              <a:gd name="adj" fmla="val 50000"/>
            </a:avLst>
          </a:prstGeom>
          <a:solidFill>
            <a:srgbClr val="67841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236855" indent="-236855">
              <a:spcBef>
                <a:spcPct val="20000"/>
              </a:spcBef>
              <a:buSzPct val="125000"/>
              <a:buChar char="•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SzPct val="125000"/>
              <a:buChar char="–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SzPct val="125000"/>
              <a:buChar char="•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SzPct val="125000"/>
              <a:buChar char="–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>
              <a:buFontTx/>
              <a:buChar char="•"/>
            </a:pPr>
            <a:endParaRPr lang="zh-CN" altLang="zh-CN" sz="1800">
              <a:latin typeface="Arial" pitchFamily="34" charset="0"/>
              <a:ea typeface="黑体" pitchFamily="49" charset="-122"/>
              <a:sym typeface="Arial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02267" y="422276"/>
            <a:ext cx="8047567" cy="790575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等腰三角形 59" descr="#wm#_10_15_*Z"/>
          <p:cNvSpPr>
            <a:spLocks noChangeArrowheads="1"/>
          </p:cNvSpPr>
          <p:nvPr/>
        </p:nvSpPr>
        <p:spPr bwMode="auto">
          <a:xfrm rot="5400000" flipH="1">
            <a:off x="494233" y="615397"/>
            <a:ext cx="639251" cy="408517"/>
          </a:xfrm>
          <a:prstGeom prst="triangle">
            <a:avLst>
              <a:gd name="adj" fmla="val 50000"/>
            </a:avLst>
          </a:prstGeom>
          <a:solidFill>
            <a:srgbClr val="67841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236855" indent="-236855">
              <a:spcBef>
                <a:spcPct val="20000"/>
              </a:spcBef>
              <a:buSzPct val="125000"/>
              <a:buChar char="•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SzPct val="125000"/>
              <a:buChar char="–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SzPct val="125000"/>
              <a:buChar char="•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SzPct val="125000"/>
              <a:buChar char="–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>
              <a:buFontTx/>
              <a:buChar char="•"/>
            </a:pPr>
            <a:endParaRPr lang="zh-CN" altLang="zh-CN" sz="1800">
              <a:latin typeface="Arial" pitchFamily="34" charset="0"/>
              <a:ea typeface="黑体" pitchFamily="49" charset="-122"/>
              <a:sym typeface="Arial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70400" y="3157200"/>
            <a:ext cx="6451200" cy="5904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rgbClr val="505050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等腰三角形 5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60000" flipH="1">
            <a:off x="5783570" y="2175560"/>
            <a:ext cx="1486625" cy="955082"/>
          </a:xfrm>
          <a:prstGeom prst="triangle">
            <a:avLst>
              <a:gd name="adj" fmla="val 50000"/>
            </a:avLst>
          </a:prstGeom>
          <a:solidFill>
            <a:srgbClr val="B6E68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1pPr>
            <a:lvl2pPr marL="742950" indent="-285750" algn="ctr" eaLnBrk="0" hangingPunct="0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2pPr>
            <a:lvl3pPr marL="1143000" indent="-228600" algn="ctr" eaLnBrk="0" hangingPunct="0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3pPr>
            <a:lvl4pPr marL="1600200" indent="-228600" algn="ctr" eaLnBrk="0" hangingPunct="0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4pPr>
            <a:lvl5pPr marL="2057400" indent="-228600" algn="ctr" eaLnBrk="0" hangingPunct="0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itchFamily="34" charset="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itchFamily="34" charset="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itchFamily="34" charset="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itchFamily="34" charset="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9" name="等腰三角形 5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60000" flipH="1">
            <a:off x="5072261" y="2175560"/>
            <a:ext cx="1486625" cy="955082"/>
          </a:xfrm>
          <a:prstGeom prst="triangle">
            <a:avLst>
              <a:gd name="adj" fmla="val 50000"/>
            </a:avLst>
          </a:prstGeom>
          <a:solidFill>
            <a:srgbClr val="8FC22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1pPr>
            <a:lvl2pPr marL="742950" indent="-285750" algn="ctr" eaLnBrk="0" hangingPunct="0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2pPr>
            <a:lvl3pPr marL="1143000" indent="-228600" algn="ctr" eaLnBrk="0" hangingPunct="0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3pPr>
            <a:lvl4pPr marL="1600200" indent="-228600" algn="ctr" eaLnBrk="0" hangingPunct="0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4pPr>
            <a:lvl5pPr marL="2057400" indent="-228600" algn="ctr" eaLnBrk="0" hangingPunct="0">
              <a:spcBef>
                <a:spcPct val="20000"/>
              </a:spcBef>
              <a:buSzPct val="12500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itchFamily="34" charset="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itchFamily="34" charset="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itchFamily="34" charset="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itchFamily="34" charset="0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800" y="421200"/>
            <a:ext cx="8049600" cy="792000"/>
          </a:xfrm>
        </p:spPr>
        <p:txBody>
          <a:bodyPr anchor="ctr" anchorCtr="0"/>
          <a:lstStyle>
            <a:lvl1pPr>
              <a:defRPr sz="3200">
                <a:solidFill>
                  <a:srgbClr val="6F8A1B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1461" y="1602000"/>
            <a:ext cx="4022400" cy="4525200"/>
          </a:xfrm>
        </p:spPr>
        <p:txBody>
          <a:bodyPr/>
          <a:lstStyle>
            <a:lvl1pPr marL="0" indent="0">
              <a:buNone/>
              <a:defRPr sz="3200">
                <a:solidFill>
                  <a:srgbClr val="80808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1587600"/>
            <a:ext cx="5751786" cy="4525200"/>
          </a:xfrm>
        </p:spPr>
        <p:txBody>
          <a:bodyPr>
            <a:normAutofit/>
          </a:bodyPr>
          <a:lstStyle>
            <a:lvl1pPr marL="285750" indent="-285750">
              <a:buFont typeface="Arial" pitchFamily="34" charset="0"/>
              <a:buChar char="•"/>
              <a:defRPr sz="1800">
                <a:solidFill>
                  <a:srgbClr val="80808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等腰三角形 59" descr="#wm#_10_15_*Z"/>
          <p:cNvSpPr>
            <a:spLocks noChangeArrowheads="1"/>
          </p:cNvSpPr>
          <p:nvPr/>
        </p:nvSpPr>
        <p:spPr bwMode="auto">
          <a:xfrm rot="5400000" flipH="1">
            <a:off x="494233" y="615397"/>
            <a:ext cx="639251" cy="408517"/>
          </a:xfrm>
          <a:prstGeom prst="triangle">
            <a:avLst>
              <a:gd name="adj" fmla="val 50000"/>
            </a:avLst>
          </a:prstGeom>
          <a:solidFill>
            <a:srgbClr val="67841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236855" indent="-236855">
              <a:spcBef>
                <a:spcPct val="20000"/>
              </a:spcBef>
              <a:buSzPct val="125000"/>
              <a:buChar char="•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SzPct val="125000"/>
              <a:buChar char="–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SzPct val="125000"/>
              <a:buChar char="•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SzPct val="125000"/>
              <a:buChar char="–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»"/>
              <a:defRPr>
                <a:solidFill>
                  <a:schemeClr val="bg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>
              <a:buFontTx/>
              <a:buChar char="•"/>
            </a:pPr>
            <a:endParaRPr lang="zh-CN" altLang="zh-CN" sz="1800">
              <a:latin typeface="Arial" pitchFamily="34" charset="0"/>
              <a:ea typeface="黑体" pitchFamily="49" charset="-122"/>
              <a:sym typeface="Arial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10312" y="422275"/>
            <a:ext cx="1354667" cy="5703888"/>
          </a:xfrm>
        </p:spPr>
        <p:txBody>
          <a:bodyPr vert="eaVer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422275"/>
            <a:ext cx="6668910" cy="5703888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961119"/>
            <a:ext cx="7854043" cy="93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122714"/>
            <a:ext cx="10515600" cy="40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  <a:p>
            <a:pPr lvl="2"/>
            <a:r>
              <a:rPr lang="zh-CN" dirty="0" smtClean="0"/>
              <a:t>第三级</a:t>
            </a:r>
          </a:p>
          <a:p>
            <a:pPr lvl="3"/>
            <a:r>
              <a:rPr lang="zh-CN" dirty="0" smtClean="0"/>
              <a:t>第四级</a:t>
            </a:r>
          </a:p>
          <a:p>
            <a:pPr lvl="4"/>
            <a:r>
              <a:rPr lang="zh-CN" dirty="0" smtClean="0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F4E06-FD59-4CBA-A3CB-E79F547CC498}" type="datetimeFigureOut">
              <a:rPr lang="zh-CN" altLang="en-US" smtClean="0"/>
              <a:pPr/>
              <a:t>2017/3/22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A05B6-A2FF-4F93-97B1-DDCE5BF107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600" kern="1200">
          <a:solidFill>
            <a:srgbClr val="6F8A1B"/>
          </a:solidFill>
          <a:latin typeface="Arial" pitchFamily="34" charset="0"/>
          <a:ea typeface="黑体" pitchFamily="49" charset="-122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>
          <a:solidFill>
            <a:srgbClr val="6F8A1B"/>
          </a:solidFill>
          <a:latin typeface="Arial" pitchFamily="34" charset="0"/>
          <a:ea typeface="黑体" pitchFamily="49" charset="-122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>
          <a:solidFill>
            <a:srgbClr val="6F8A1B"/>
          </a:solidFill>
          <a:latin typeface="Arial" pitchFamily="34" charset="0"/>
          <a:ea typeface="黑体" pitchFamily="49" charset="-122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>
          <a:solidFill>
            <a:srgbClr val="6F8A1B"/>
          </a:solidFill>
          <a:latin typeface="Arial" pitchFamily="34" charset="0"/>
          <a:ea typeface="黑体" pitchFamily="49" charset="-122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>
          <a:solidFill>
            <a:srgbClr val="6F8A1B"/>
          </a:solidFill>
          <a:latin typeface="Arial" pitchFamily="34" charset="0"/>
          <a:ea typeface="黑体" pitchFamily="49" charset="-122"/>
          <a:sym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>
          <a:solidFill>
            <a:srgbClr val="6F8A1B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>
          <a:solidFill>
            <a:srgbClr val="6F8A1B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>
          <a:solidFill>
            <a:srgbClr val="6F8A1B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3200">
          <a:solidFill>
            <a:srgbClr val="6F8A1B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236855" indent="-236855" algn="l" rtl="0" fontAlgn="base">
        <a:spcBef>
          <a:spcPts val="0"/>
        </a:spcBef>
        <a:spcAft>
          <a:spcPct val="0"/>
        </a:spcAft>
        <a:buSzPct val="125000"/>
        <a:buChar char="•"/>
        <a:defRPr sz="2400"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1pPr>
      <a:lvl2pPr marL="742950" indent="-285750" algn="l" rtl="0" eaLnBrk="0" fontAlgn="base" hangingPunct="0">
        <a:spcBef>
          <a:spcPts val="0"/>
        </a:spcBef>
        <a:spcAft>
          <a:spcPct val="0"/>
        </a:spcAft>
        <a:buSzPct val="125000"/>
        <a:buFont typeface="Arial" pitchFamily="34" charset="0"/>
        <a:buChar char="•"/>
        <a:defRPr sz="2000"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2pPr>
      <a:lvl3pPr marL="1200150" indent="-285750" algn="l" rtl="0" eaLnBrk="0" fontAlgn="base" hangingPunct="0">
        <a:spcBef>
          <a:spcPts val="0"/>
        </a:spcBef>
        <a:spcAft>
          <a:spcPct val="0"/>
        </a:spcAft>
        <a:buSzPct val="125000"/>
        <a:buFont typeface="Arial" pitchFamily="34" charset="0"/>
        <a:buChar char="•"/>
        <a:defRPr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3pPr>
      <a:lvl4pPr marL="1657350" indent="-285750" algn="l" rtl="0" eaLnBrk="0" fontAlgn="base" hangingPunct="0">
        <a:spcBef>
          <a:spcPts val="0"/>
        </a:spcBef>
        <a:spcAft>
          <a:spcPct val="0"/>
        </a:spcAft>
        <a:buSzPct val="125000"/>
        <a:buFont typeface="Arial" pitchFamily="34" charset="0"/>
        <a:buChar char="•"/>
        <a:defRPr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4pPr>
      <a:lvl5pPr marL="2114550" indent="-285750" algn="l" rtl="0" eaLnBrk="0" fontAlgn="base" hangingPunct="0">
        <a:spcBef>
          <a:spcPts val="0"/>
        </a:spcBef>
        <a:spcAft>
          <a:spcPct val="0"/>
        </a:spcAft>
        <a:buSzPct val="125000"/>
        <a:buFont typeface="Arial" pitchFamily="34" charset="0"/>
        <a:buChar char="•"/>
        <a:defRPr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2105247"/>
            <a:ext cx="12192000" cy="2264734"/>
          </a:xfrm>
          <a:prstGeom prst="rect">
            <a:avLst/>
          </a:prstGeom>
          <a:solidFill>
            <a:schemeClr val="accent3">
              <a:alpha val="2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i="0" u="none" strike="noStrike" normalizeH="0" baseline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966470" y="2944878"/>
            <a:ext cx="6451600" cy="590550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UI</a:t>
            </a:r>
            <a:r>
              <a:rPr lang="zh-CN" altLang="zh-CN" sz="4800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设计</a:t>
            </a:r>
            <a:r>
              <a:rPr lang="en-US" altLang="zh-CN" sz="4800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—2017</a:t>
            </a:r>
            <a:endParaRPr lang="zh-CN" altLang="zh-CN" sz="4800" dirty="0">
              <a:solidFill>
                <a:schemeClr val="accent4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设计师需要做什么？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6009"/>
            <a:ext cx="10515600" cy="4003450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所以一个优秀的ui设计师，从技能上讲，不仅能画图标，还能做好界面，会很多交互知识以及对人的心理活动有一定的研究。</a:t>
            </a:r>
          </a:p>
          <a:p>
            <a:pPr eaLnBrk="1" latinLnBrk="0" hangingPunct="1">
              <a:lnSpc>
                <a:spcPct val="150000"/>
              </a:lnSpc>
            </a:pPr>
            <a:endParaRPr lang="zh-CN" altLang="en-US" sz="3000"/>
          </a:p>
          <a:p>
            <a:pPr eaLnBrk="1" latinLnBrk="0" hangingPunct="1">
              <a:lnSpc>
                <a:spcPct val="150000"/>
              </a:lnSpc>
            </a:pPr>
            <a:endParaRPr lang="zh-CN" altLang="en-US"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我们为什么要学习</a:t>
            </a:r>
            <a:r>
              <a:rPr lang="en-US" altLang="zh-CN"/>
              <a:t>UI</a:t>
            </a:r>
            <a:r>
              <a:rPr lang="zh-CN" altLang="en-US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610" y="1837599"/>
            <a:ext cx="10515600" cy="4003450"/>
          </a:xfrm>
        </p:spPr>
        <p:txBody>
          <a:bodyPr/>
          <a:lstStyle/>
          <a:p>
            <a:r>
              <a:rPr lang="en-US" altLang="zh-CN" sz="3000"/>
              <a:t>1.</a:t>
            </a:r>
            <a:r>
              <a:rPr lang="zh-CN" altLang="en-US" sz="3000"/>
              <a:t>增加自己的就业竞争力！（方便找工作，找更好的工作）</a:t>
            </a:r>
          </a:p>
          <a:p>
            <a:endParaRPr lang="zh-CN" altLang="en-US" sz="3000"/>
          </a:p>
          <a:p>
            <a:r>
              <a:rPr lang="en-US" altLang="zh-CN" sz="3000"/>
              <a:t>2.</a:t>
            </a:r>
            <a:r>
              <a:rPr lang="zh-CN" altLang="en-US" sz="3000"/>
              <a:t>加强自己的工作能力，和设计人员沟通减少沟通障碍！</a:t>
            </a:r>
          </a:p>
          <a:p>
            <a:endParaRPr lang="zh-CN" altLang="en-US" sz="3000"/>
          </a:p>
          <a:p>
            <a:r>
              <a:rPr lang="en-US" altLang="zh-CN" sz="3000"/>
              <a:t>3.</a:t>
            </a:r>
            <a:r>
              <a:rPr lang="zh-CN" altLang="en-US" sz="3000"/>
              <a:t>艺多不压身，万一以后想转行呢？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图形与图像</a:t>
            </a:r>
          </a:p>
        </p:txBody>
      </p:sp>
      <p:pic>
        <p:nvPicPr>
          <p:cNvPr id="4" name="内容占位符 3" descr="图形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8895" y="214630"/>
            <a:ext cx="6238240" cy="6238240"/>
          </a:xfrm>
          <a:prstGeom prst="rect">
            <a:avLst/>
          </a:prstGeom>
        </p:spPr>
      </p:pic>
      <p:pic>
        <p:nvPicPr>
          <p:cNvPr id="3" name="图片 2" descr="2253429_204326037_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6905" y="1541780"/>
            <a:ext cx="3669030" cy="42633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图形与图像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24840" y="1720850"/>
            <a:ext cx="1979295" cy="4308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5125" y="1064260"/>
            <a:ext cx="1014730" cy="582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38450" y="1748155"/>
            <a:ext cx="4089400" cy="4225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44560" y="1006475"/>
            <a:ext cx="1001395" cy="618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4065" y="1744345"/>
            <a:ext cx="4529455" cy="423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图形与图像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48995" y="1607729"/>
            <a:ext cx="10515600" cy="4003450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>
                <a:sym typeface="+mn-ea"/>
              </a:rPr>
              <a:t>位图图像（bitmap）, 亦称为点阵图像或绘制图像，是由称作像素（图片元素）的单个点组成的。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3000">
                <a:sym typeface="+mn-ea"/>
              </a:rPr>
              <a:t>特点：当放大位图时，可以看见赖以构成整个图像的无数单个方块；也就是我们俗称的</a:t>
            </a:r>
            <a:r>
              <a:rPr lang="en-US" altLang="zh-CN" sz="3000">
                <a:sym typeface="+mn-ea"/>
              </a:rPr>
              <a:t>“</a:t>
            </a:r>
            <a:r>
              <a:rPr lang="zh-CN" altLang="en-US" sz="3000">
                <a:sym typeface="+mn-ea"/>
              </a:rPr>
              <a:t>马赛克</a:t>
            </a:r>
            <a:r>
              <a:rPr lang="en-US" altLang="zh-CN" sz="3000">
                <a:sym typeface="+mn-ea"/>
              </a:rPr>
              <a:t>”</a:t>
            </a:r>
            <a:r>
              <a:rPr lang="zh-CN" altLang="en-US" sz="3000">
                <a:sym typeface="+mn-ea"/>
              </a:rPr>
              <a:t>！</a:t>
            </a:r>
          </a:p>
          <a:p>
            <a:endParaRPr lang="zh-CN" altLang="en-US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图像属性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0085" y="1772920"/>
            <a:ext cx="2564765" cy="4383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4075" y="1760220"/>
            <a:ext cx="4471035" cy="36436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44540" y="5720080"/>
            <a:ext cx="68878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矢量图无论如何放大都是无损显示的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6665" y="3211195"/>
            <a:ext cx="730250" cy="464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图像属性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230" y="1628049"/>
            <a:ext cx="10515600" cy="4003450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矢量图，也称为面向对象的图像或绘图图像，矢量文件中的图形元素称为对象。每个对象都是一个自成一体的实体，它具有颜色、形状、轮廓、大小和屏幕位置等属性。</a:t>
            </a:r>
          </a:p>
          <a:p>
            <a:pPr eaLnBrk="1" latinLnBrk="0" hangingPunct="1">
              <a:lnSpc>
                <a:spcPct val="150000"/>
              </a:lnSpc>
            </a:pPr>
            <a:endParaRPr lang="zh-CN" altLang="en-US" sz="3000"/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特点：放大后图像不会失真，和分辨率无关！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648" y="364746"/>
            <a:ext cx="7652657" cy="931408"/>
          </a:xfrm>
        </p:spPr>
        <p:txBody>
          <a:bodyPr/>
          <a:lstStyle/>
          <a:p>
            <a:r>
              <a:rPr lang="zh-CN" altLang="en-US"/>
              <a:t>颜色模式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2490" y="1564640"/>
            <a:ext cx="7449185" cy="4003675"/>
          </a:xfrm>
        </p:spPr>
        <p:txBody>
          <a:bodyPr>
            <a:normAutofit/>
          </a:bodyPr>
          <a:lstStyle/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en-US" altLang="zh-CN" sz="3000"/>
              <a:t>RGB</a:t>
            </a:r>
            <a:r>
              <a:rPr lang="zh-CN" altLang="en-US" sz="3000"/>
              <a:t>颜色：RGB色彩模式是工业界的一种颜色标准，RGB即是代表红、绿、蓝三个通道的颜色，这个标准几乎包括了人类视力所能感知的所有颜色。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25" y="1783080"/>
            <a:ext cx="3996055" cy="4003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32960" y="5186680"/>
            <a:ext cx="72624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RGB</a:t>
            </a:r>
            <a:r>
              <a:rPr lang="zh-CN" altLang="en-US"/>
              <a:t>是发光颜色，三种颜色重叠的地方透明的</a:t>
            </a:r>
            <a:r>
              <a:rPr lang="en-US" altLang="zh-CN"/>
              <a:t>“</a:t>
            </a:r>
            <a:r>
              <a:rPr lang="zh-CN" altLang="en-US"/>
              <a:t>白色</a:t>
            </a:r>
            <a:r>
              <a:rPr lang="en-US" altLang="zh-CN"/>
              <a:t>”</a:t>
            </a:r>
            <a:r>
              <a:rPr lang="zh-CN" altLang="en-US"/>
              <a:t>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颜色模式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68300" y="1761490"/>
            <a:ext cx="4003675" cy="4069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75835" y="1867535"/>
            <a:ext cx="6790690" cy="420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000">
                <a:solidFill>
                  <a:schemeClr val="bg1">
                    <a:lumMod val="50000"/>
                  </a:schemeClr>
                </a:solidFill>
              </a:rPr>
              <a:t>CMYK</a:t>
            </a:r>
            <a:r>
              <a:rPr lang="zh-CN" altLang="en-US" sz="3000">
                <a:solidFill>
                  <a:schemeClr val="bg1">
                    <a:lumMod val="50000"/>
                  </a:schemeClr>
                </a:solidFill>
              </a:rPr>
              <a:t>：印刷四分色模式是彩色印刷时采用的一种套色模式，</a:t>
            </a:r>
            <a:r>
              <a:rPr lang="zh-CN" altLang="en-US" sz="3000">
                <a:solidFill>
                  <a:schemeClr val="bg1">
                    <a:lumMod val="50000"/>
                  </a:schemeClr>
                </a:solidFill>
                <a:sym typeface="+mn-ea"/>
              </a:rPr>
              <a:t>与</a:t>
            </a:r>
            <a:r>
              <a:rPr lang="en-US" altLang="zh-CN" sz="3000">
                <a:solidFill>
                  <a:schemeClr val="bg1">
                    <a:lumMod val="50000"/>
                  </a:schemeClr>
                </a:solidFill>
                <a:sym typeface="+mn-ea"/>
              </a:rPr>
              <a:t>RGB</a:t>
            </a:r>
            <a:r>
              <a:rPr lang="zh-CN" altLang="en-US" sz="3000">
                <a:solidFill>
                  <a:schemeClr val="bg1">
                    <a:lumMod val="50000"/>
                  </a:schemeClr>
                </a:solidFill>
                <a:sym typeface="+mn-ea"/>
              </a:rPr>
              <a:t>颜色模式不同的是，</a:t>
            </a:r>
            <a:r>
              <a:rPr lang="en-US" altLang="zh-CN" sz="3000">
                <a:solidFill>
                  <a:schemeClr val="bg1">
                    <a:lumMod val="50000"/>
                  </a:schemeClr>
                </a:solidFill>
                <a:sym typeface="+mn-ea"/>
              </a:rPr>
              <a:t>CMYK</a:t>
            </a:r>
            <a:r>
              <a:rPr lang="zh-CN" altLang="en-US" sz="3000">
                <a:solidFill>
                  <a:schemeClr val="bg1">
                    <a:lumMod val="50000"/>
                  </a:schemeClr>
                </a:solidFill>
                <a:sym typeface="+mn-ea"/>
              </a:rPr>
              <a:t>并不是发光颜色，而是叠加颜色，所以颜色叠加在一起的时候是黑色，没有任何色相。</a:t>
            </a:r>
          </a:p>
          <a:p>
            <a:pPr fontAlgn="auto">
              <a:lnSpc>
                <a:spcPct val="150000"/>
              </a:lnSpc>
            </a:pPr>
            <a:endParaRPr lang="zh-CN" altLang="en-US" sz="30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颜色模式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07060" y="1569085"/>
            <a:ext cx="5495290" cy="3994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64275" y="1757680"/>
            <a:ext cx="5059045" cy="306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5000" baseline="30000">
                <a:solidFill>
                  <a:schemeClr val="bg1">
                    <a:lumMod val="50000"/>
                  </a:schemeClr>
                </a:solidFill>
                <a:latin typeface="黑体" charset="0"/>
                <a:ea typeface="黑体" charset="0"/>
              </a:rPr>
              <a:t>两者配色使用的数值也是不一样的，</a:t>
            </a:r>
            <a:r>
              <a:rPr lang="en-US" altLang="zh-CN" sz="5000" baseline="30000">
                <a:solidFill>
                  <a:schemeClr val="bg1">
                    <a:lumMod val="50000"/>
                  </a:schemeClr>
                </a:solidFill>
                <a:latin typeface="黑体" charset="0"/>
                <a:ea typeface="黑体" charset="0"/>
              </a:rPr>
              <a:t>RGB</a:t>
            </a:r>
            <a:r>
              <a:rPr lang="zh-CN" altLang="en-US" sz="5000" baseline="30000">
                <a:solidFill>
                  <a:schemeClr val="bg1">
                    <a:lumMod val="50000"/>
                  </a:schemeClr>
                </a:solidFill>
                <a:latin typeface="黑体" charset="0"/>
                <a:ea typeface="黑体" charset="0"/>
              </a:rPr>
              <a:t>使用的是绝对数值，而</a:t>
            </a:r>
            <a:r>
              <a:rPr lang="en-US" altLang="zh-CN" sz="5000" baseline="30000">
                <a:solidFill>
                  <a:schemeClr val="bg1">
                    <a:lumMod val="50000"/>
                  </a:schemeClr>
                </a:solidFill>
                <a:latin typeface="黑体" charset="0"/>
                <a:ea typeface="黑体" charset="0"/>
              </a:rPr>
              <a:t>CMYK</a:t>
            </a:r>
            <a:r>
              <a:rPr lang="zh-CN" altLang="en-US" sz="5000" baseline="30000">
                <a:solidFill>
                  <a:schemeClr val="bg1">
                    <a:lumMod val="50000"/>
                  </a:schemeClr>
                </a:solidFill>
                <a:latin typeface="黑体" charset="0"/>
                <a:ea typeface="黑体" charset="0"/>
              </a:rPr>
              <a:t>使用的是相对数值。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网站是怎么诞生的？</a:t>
            </a:r>
          </a:p>
        </p:txBody>
      </p:sp>
      <p:pic>
        <p:nvPicPr>
          <p:cNvPr id="6" name="内容占位符 5" descr="www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478466" y="601641"/>
            <a:ext cx="11844020" cy="6610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网页配色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529286"/>
            <a:ext cx="10515600" cy="2680407"/>
          </a:xfrm>
        </p:spPr>
        <p:txBody>
          <a:bodyPr>
            <a:normAutofit/>
          </a:bodyPr>
          <a:lstStyle/>
          <a:p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配色原则颜色最好不要超过三种，否则容易眼花缭乱。</a:t>
            </a:r>
            <a:endParaRPr lang="en-US" altLang="zh-CN" sz="2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使用黑白灰，比较舒服的颜色</a:t>
            </a:r>
            <a:endParaRPr lang="en-US" altLang="zh-CN" sz="2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与品牌</a:t>
            </a:r>
            <a:r>
              <a:rPr lang="en-US" altLang="zh-CN" sz="2600" dirty="0" smtClean="0"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保持一致</a:t>
            </a:r>
            <a:endParaRPr lang="en-US" altLang="zh-CN" sz="2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不要使用颜色选择器右上角的颜色。</a:t>
            </a:r>
            <a:endParaRPr lang="en-US" altLang="zh-CN" sz="26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网页配色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9133" y="1601963"/>
            <a:ext cx="8048816" cy="49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网页配色</a:t>
            </a:r>
            <a:endParaRPr lang="zh-CN" altLang="en-US" dirty="0"/>
          </a:p>
        </p:txBody>
      </p:sp>
      <p:pic>
        <p:nvPicPr>
          <p:cNvPr id="5" name="图片 4" descr="QQ截图201703021508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6120" y="1332227"/>
            <a:ext cx="7804298" cy="40119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3107" y="0"/>
            <a:ext cx="8569209" cy="667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628" y="447897"/>
            <a:ext cx="5615949" cy="514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06173" y="478464"/>
            <a:ext cx="5454199" cy="507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260" y="1825534"/>
            <a:ext cx="10515600" cy="40034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主站首页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整套音乐界面设计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设计需要哪些软件？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51840" y="1562100"/>
            <a:ext cx="2256155" cy="2225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4845" y="1591945"/>
            <a:ext cx="2907665" cy="2176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5890" y="1537970"/>
            <a:ext cx="2040255" cy="2291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26500" y="1581785"/>
            <a:ext cx="1807210" cy="2222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8665" y="4072255"/>
            <a:ext cx="990092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UI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设计中最常使用的四款软件，类似功能的软件有很多，就不一一列举了；我们要着重学习的就是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这一款强大的图形处理软件。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调试首选项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性能 （内存使用）、暂存盘、历史记录（</a:t>
            </a:r>
            <a:r>
              <a:rPr lang="en-US" altLang="zh-CN" dirty="0" smtClean="0"/>
              <a:t>Ctrl+Shift+Z</a:t>
            </a:r>
            <a:r>
              <a:rPr lang="zh-CN" altLang="en-US" dirty="0" smtClean="0"/>
              <a:t>逐步后退，</a:t>
            </a:r>
            <a:r>
              <a:rPr lang="en-US" altLang="zh-CN" dirty="0" smtClean="0"/>
              <a:t>Ctrl+Z</a:t>
            </a:r>
            <a:r>
              <a:rPr lang="zh-CN" altLang="en-US" dirty="0" smtClean="0"/>
              <a:t>是后退一步）单位与标尺、参考线变为像素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PS</a:t>
            </a:r>
            <a:r>
              <a:rPr lang="zh-CN" altLang="en-US"/>
              <a:t>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5655" y="1456599"/>
            <a:ext cx="10515600" cy="4003450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 dirty="0"/>
              <a:t>初识</a:t>
            </a:r>
            <a:r>
              <a:rPr lang="en-US" altLang="zh-CN" sz="3000" dirty="0"/>
              <a:t>PS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3000" dirty="0"/>
              <a:t>菜单栏：菜单栏为整个环境下所有窗口提供菜单控制，包括文件、编辑、图像、图层、选择、滤镜、分析、</a:t>
            </a:r>
            <a:r>
              <a:rPr lang="en-US" altLang="zh-CN" sz="3000" dirty="0"/>
              <a:t>3D</a:t>
            </a:r>
            <a:r>
              <a:rPr lang="zh-CN" altLang="en-US" sz="3000" dirty="0"/>
              <a:t>、视图、窗口、帮助十一项。</a:t>
            </a:r>
            <a:r>
              <a:rPr lang="en-US" altLang="zh-CN" sz="3000" dirty="0"/>
              <a:t>Photoshop</a:t>
            </a:r>
            <a:r>
              <a:rPr lang="zh-CN" altLang="en-US" sz="3000" dirty="0"/>
              <a:t>中通过两种方式执行所有命令，一是菜单栏，二是快捷键。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endParaRPr lang="zh-CN" altLang="en-US" sz="3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935" y="5247005"/>
            <a:ext cx="9989185" cy="5492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PS</a:t>
            </a:r>
            <a:r>
              <a:rPr lang="zh-CN" altLang="en-US">
                <a:sym typeface="+mn-ea"/>
              </a:rPr>
              <a:t>技巧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8470" y="1546860"/>
            <a:ext cx="9625330" cy="4003675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工具箱：工具栏，也叫工具箱，对图像的修饰以及绘图等工具，都从这里调用，拖动工具箱的标题栏，可以移动工具箱。有些工具右下角有一个小三角形的符号，这表示在工具位置有一个工具组，其中包括若干个相关工具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425" y="1544320"/>
            <a:ext cx="845820" cy="442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原型设计</a:t>
            </a:r>
          </a:p>
        </p:txBody>
      </p:sp>
      <p:pic>
        <p:nvPicPr>
          <p:cNvPr id="4" name="内容占位符 3" descr="原型样本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894455" y="30480"/>
            <a:ext cx="4120515" cy="6796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PS</a:t>
            </a:r>
            <a:r>
              <a:rPr lang="zh-CN" altLang="en-US">
                <a:sym typeface="+mn-ea"/>
              </a:rPr>
              <a:t>技巧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260" y="1599474"/>
            <a:ext cx="10515600" cy="4003450"/>
          </a:xfrm>
        </p:spPr>
        <p:txBody>
          <a:bodyPr/>
          <a:lstStyle/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zh-CN" altLang="en-US" sz="3000"/>
              <a:t>属性栏：主要显示工具栏中所选工具的选项信息，不同的工具有不同的选项。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380" y="3172460"/>
            <a:ext cx="1055687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PS</a:t>
            </a:r>
            <a:r>
              <a:rPr lang="zh-CN" altLang="en-US">
                <a:sym typeface="+mn-ea"/>
              </a:rPr>
              <a:t>技巧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29630" y="1527810"/>
            <a:ext cx="5437505" cy="3947160"/>
          </a:xfrm>
        </p:spPr>
        <p:txBody>
          <a:bodyPr>
            <a:no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图像区：用来显示正在工作中的图像；他是</a:t>
            </a:r>
            <a:r>
              <a:rPr lang="en-US" altLang="zh-CN" sz="3000"/>
              <a:t>PS</a:t>
            </a:r>
            <a:r>
              <a:rPr lang="zh-CN" altLang="en-US" sz="3000"/>
              <a:t>中的主要工作区</a:t>
            </a:r>
          </a:p>
          <a:p>
            <a:pPr eaLnBrk="1" latinLnBrk="0" hangingPunct="1">
              <a:lnSpc>
                <a:spcPct val="150000"/>
              </a:lnSpc>
            </a:pPr>
            <a:endParaRPr lang="zh-CN" altLang="en-US" sz="3000"/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如果同时打开两副图像，可以通过单击图像窗口来切换，也可以使用快捷键</a:t>
            </a:r>
            <a:r>
              <a:rPr lang="en-US" altLang="zh-CN" sz="3000"/>
              <a:t>ctrl+tab</a:t>
            </a:r>
            <a:r>
              <a:rPr lang="zh-CN" altLang="en-US" sz="300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410" y="1795780"/>
            <a:ext cx="5106035" cy="404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4473" y="353316"/>
            <a:ext cx="7652657" cy="931408"/>
          </a:xfrm>
        </p:spPr>
        <p:txBody>
          <a:bodyPr/>
          <a:lstStyle/>
          <a:p>
            <a:r>
              <a:rPr lang="en-US" altLang="zh-CN">
                <a:sym typeface="+mn-ea"/>
              </a:rPr>
              <a:t>PS</a:t>
            </a:r>
            <a:r>
              <a:rPr lang="zh-CN" altLang="en-US">
                <a:sym typeface="+mn-ea"/>
              </a:rPr>
              <a:t>技巧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56280" y="1570990"/>
            <a:ext cx="7856855" cy="4003675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浮动面板：用来观察和改变图像和文字的属性的功能面板，设计中通常只需要图层、通道、字符属性等面板即可。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870" y="1277620"/>
            <a:ext cx="1731010" cy="53200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PS</a:t>
            </a:r>
            <a:r>
              <a:rPr lang="zh-CN" altLang="zh-CN"/>
              <a:t>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725" y="1485809"/>
            <a:ext cx="10515600" cy="4003450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文字属性面板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zh-CN" altLang="en-US" sz="3000"/>
              <a:t>调整文字大小、字体、字体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zh-CN" altLang="en-US" sz="3000"/>
              <a:t>样式的面板，是设计中常用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zh-CN" altLang="en-US" sz="3000"/>
              <a:t>也是非常重要的面板。</a:t>
            </a:r>
          </a:p>
          <a:p>
            <a:endParaRPr lang="zh-CN" altLang="en-US"/>
          </a:p>
        </p:txBody>
      </p:sp>
      <p:pic>
        <p:nvPicPr>
          <p:cNvPr id="4" name="图片 3" descr="CB_A_W4RCDLOCQ33P~5PF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830" y="1400810"/>
            <a:ext cx="3822700" cy="46647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PS</a:t>
            </a:r>
            <a:r>
              <a:rPr lang="zh-CN" altLang="en-US"/>
              <a:t>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428024"/>
            <a:ext cx="10515600" cy="4003450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图层面板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zh-CN" altLang="en-US" sz="3000"/>
              <a:t>图层面板是</a:t>
            </a:r>
            <a:r>
              <a:rPr lang="en-US" altLang="zh-CN" sz="3000"/>
              <a:t>PS</a:t>
            </a:r>
            <a:r>
              <a:rPr lang="zh-CN" altLang="en-US" sz="3000"/>
              <a:t>的核心功能之一，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zh-CN" altLang="en-US" sz="3000"/>
              <a:t>开发和创作者的最得力助手！</a:t>
            </a:r>
          </a:p>
          <a:p>
            <a:endParaRPr lang="zh-CN" altLang="en-US" sz="3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9305" y="301625"/>
            <a:ext cx="2371725" cy="64096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PS</a:t>
            </a:r>
            <a:r>
              <a:rPr lang="zh-CN" altLang="en-US"/>
              <a:t>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250" y="1610904"/>
            <a:ext cx="10515600" cy="4003450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通道面板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en-US" altLang="zh-CN" sz="3000"/>
              <a:t>RGB</a:t>
            </a:r>
            <a:r>
              <a:rPr lang="zh-CN" altLang="en-US" sz="3000"/>
              <a:t>三种颜色各自的颜色通道，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zh-CN" altLang="en-US" sz="3000"/>
              <a:t>用于创作者需要检查自己的图案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zh-CN" altLang="en-US" sz="3000"/>
              <a:t>颜色是否合理或者是否能够再做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zh-CN" altLang="en-US" sz="3000"/>
              <a:t>调整。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635" y="1219835"/>
            <a:ext cx="4420235" cy="45980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</a:t>
            </a:r>
            <a:r>
              <a:rPr lang="zh-CN" altLang="en-US" dirty="0"/>
              <a:t>技</a:t>
            </a:r>
            <a:r>
              <a:rPr lang="zh-CN" altLang="en-US" dirty="0" smtClean="0"/>
              <a:t>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新建画布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250" y="1610904"/>
            <a:ext cx="10515600" cy="4003450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3000" dirty="0" smtClean="0"/>
              <a:t>新建一个（</a:t>
            </a:r>
            <a:r>
              <a:rPr lang="en-US" altLang="zh-CN" sz="3000" dirty="0" smtClean="0"/>
              <a:t>ctrl+N</a:t>
            </a:r>
            <a:r>
              <a:rPr lang="zh-CN" altLang="en-US" sz="3000" dirty="0" smtClean="0"/>
              <a:t>）</a:t>
            </a:r>
            <a:r>
              <a:rPr lang="en-US" altLang="zh-CN" sz="3000" dirty="0" smtClean="0"/>
              <a:t>900px*600px</a:t>
            </a:r>
            <a:r>
              <a:rPr lang="zh-CN" altLang="en-US" sz="3000" dirty="0" smtClean="0"/>
              <a:t>的画布，预设：自定义；分辨率为</a:t>
            </a:r>
            <a:r>
              <a:rPr lang="en-US" altLang="zh-CN" sz="3000" dirty="0" smtClean="0"/>
              <a:t>72</a:t>
            </a:r>
            <a:r>
              <a:rPr lang="zh-CN" altLang="en-US" sz="3000" dirty="0" smtClean="0"/>
              <a:t>像素</a:t>
            </a:r>
            <a:r>
              <a:rPr lang="en-US" altLang="zh-CN" sz="3000" dirty="0" smtClean="0"/>
              <a:t>/</a:t>
            </a:r>
            <a:r>
              <a:rPr lang="zh-CN" altLang="en-US" sz="3000" dirty="0" smtClean="0"/>
              <a:t>英寸；颜色模式：</a:t>
            </a:r>
            <a:r>
              <a:rPr lang="en-US" altLang="zh-CN" sz="3000" dirty="0" smtClean="0"/>
              <a:t>RGB</a:t>
            </a:r>
            <a:r>
              <a:rPr lang="zh-CN" altLang="en-US" sz="3000" dirty="0" smtClean="0"/>
              <a:t>颜色</a:t>
            </a:r>
            <a:r>
              <a:rPr lang="en-US" altLang="zh-CN" sz="3000" dirty="0" smtClean="0"/>
              <a:t>/8</a:t>
            </a:r>
            <a:r>
              <a:rPr lang="zh-CN" altLang="en-US" sz="3000" dirty="0" smtClean="0"/>
              <a:t>位；背景内容：白色。</a:t>
            </a:r>
            <a:endParaRPr lang="zh-CN" altLang="en-US" sz="3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3" y="715458"/>
            <a:ext cx="7652657" cy="624244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PS</a:t>
            </a:r>
            <a:r>
              <a:rPr lang="zh-CN" altLang="en-US" dirty="0">
                <a:sym typeface="+mn-ea"/>
              </a:rPr>
              <a:t>技</a:t>
            </a:r>
            <a:r>
              <a:rPr lang="zh-CN" altLang="en-US" dirty="0" smtClean="0">
                <a:sym typeface="+mn-ea"/>
              </a:rPr>
              <a:t>巧视点图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442230"/>
            <a:ext cx="10515600" cy="4003450"/>
          </a:xfrm>
        </p:spPr>
        <p:txBody>
          <a:bodyPr>
            <a:norm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 smtClean="0"/>
              <a:t>快捷键：</a:t>
            </a:r>
            <a:r>
              <a:rPr lang="en-US" altLang="zh-CN" sz="2000" dirty="0" err="1" smtClean="0"/>
              <a:t>ctrl+N</a:t>
            </a:r>
            <a:r>
              <a:rPr lang="zh-CN" altLang="en-US" sz="2000" dirty="0" smtClean="0"/>
              <a:t>，新建画布</a:t>
            </a: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smtClean="0"/>
              <a:t>U</a:t>
            </a:r>
            <a:r>
              <a:rPr lang="zh-CN" altLang="en-US" sz="2000" dirty="0" smtClean="0"/>
              <a:t>矩形，</a:t>
            </a:r>
            <a:r>
              <a:rPr lang="en-US" altLang="zh-CN" sz="2000" dirty="0" smtClean="0"/>
              <a:t>shift+</a:t>
            </a:r>
            <a:r>
              <a:rPr lang="zh-CN" altLang="en-US" sz="2000" smtClean="0"/>
              <a:t>快捷键变换工具组工具</a:t>
            </a: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/>
              <a:t>填充颜色前景图</a:t>
            </a:r>
            <a:r>
              <a:rPr lang="en-US" altLang="zh-CN" sz="2000" dirty="0" err="1"/>
              <a:t>ALT+delete</a:t>
            </a:r>
            <a:r>
              <a:rPr lang="zh-CN" altLang="en-US" sz="2000" dirty="0"/>
              <a:t>，背景图</a:t>
            </a:r>
            <a:r>
              <a:rPr lang="en-US" altLang="zh-CN" sz="2000" dirty="0" err="1"/>
              <a:t>ctrl+delete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ctrl+J</a:t>
            </a:r>
            <a:r>
              <a:rPr lang="zh-CN" altLang="en-US" sz="2000" dirty="0"/>
              <a:t>原地复制，</a:t>
            </a:r>
            <a:r>
              <a:rPr lang="en-US" altLang="zh-CN" sz="2000" dirty="0"/>
              <a:t> </a:t>
            </a:r>
            <a:r>
              <a:rPr lang="en-US" altLang="zh-CN" sz="2000" dirty="0" err="1" smtClean="0"/>
              <a:t>ctrl+enter</a:t>
            </a:r>
            <a:r>
              <a:rPr lang="zh-CN" altLang="en-US" sz="2000" dirty="0" smtClean="0"/>
              <a:t>转换选区</a:t>
            </a: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err="1" smtClean="0"/>
              <a:t>Ctrl+E</a:t>
            </a:r>
            <a:r>
              <a:rPr lang="zh-CN" altLang="en-US" sz="2000" dirty="0" smtClean="0"/>
              <a:t>合并图层</a:t>
            </a: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err="1" smtClean="0"/>
              <a:t>Ctrl+F</a:t>
            </a:r>
            <a:r>
              <a:rPr lang="zh-CN" altLang="en-US" sz="2000" dirty="0" smtClean="0"/>
              <a:t>重复上一次滤镜</a:t>
            </a: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</a:t>
            </a:r>
            <a:r>
              <a:rPr lang="zh-CN" altLang="en-US" dirty="0"/>
              <a:t>技</a:t>
            </a:r>
            <a:r>
              <a:rPr lang="zh-CN" altLang="en-US" dirty="0" smtClean="0"/>
              <a:t>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状态图标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6929"/>
            <a:ext cx="10515600" cy="400345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，新建一个（</a:t>
            </a:r>
            <a:r>
              <a:rPr lang="en-US" altLang="zh-CN" sz="2000" dirty="0"/>
              <a:t>ctrl+N</a:t>
            </a:r>
            <a:r>
              <a:rPr lang="zh-CN" altLang="en-US" sz="2000" dirty="0"/>
              <a:t>）</a:t>
            </a:r>
            <a:r>
              <a:rPr lang="en-US" altLang="zh-CN" sz="2000" dirty="0"/>
              <a:t>900px*600px</a:t>
            </a:r>
            <a:r>
              <a:rPr lang="zh-CN" altLang="en-US" sz="2000" dirty="0"/>
              <a:t>的画布，预设：自定义；分辨率为</a:t>
            </a:r>
            <a:r>
              <a:rPr lang="en-US" altLang="zh-CN" sz="2000" dirty="0"/>
              <a:t>72</a:t>
            </a:r>
            <a:r>
              <a:rPr lang="zh-CN" altLang="en-US" sz="2000" dirty="0"/>
              <a:t>像素</a:t>
            </a:r>
            <a:r>
              <a:rPr lang="en-US" altLang="zh-CN" sz="2000" dirty="0"/>
              <a:t>/</a:t>
            </a:r>
            <a:r>
              <a:rPr lang="zh-CN" altLang="en-US" sz="2000" dirty="0"/>
              <a:t>英寸；颜色模式：</a:t>
            </a:r>
            <a:r>
              <a:rPr lang="en-US" altLang="zh-CN" sz="2000" dirty="0"/>
              <a:t>RGB</a:t>
            </a:r>
            <a:r>
              <a:rPr lang="zh-CN" altLang="en-US" sz="2000" dirty="0"/>
              <a:t>颜色</a:t>
            </a:r>
            <a:r>
              <a:rPr lang="en-US" altLang="zh-CN" sz="2000" dirty="0"/>
              <a:t>/8</a:t>
            </a:r>
            <a:r>
              <a:rPr lang="zh-CN" altLang="en-US" sz="2000" dirty="0"/>
              <a:t>位；背景内容：白色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smtClean="0"/>
              <a:t>2.</a:t>
            </a:r>
            <a:r>
              <a:rPr lang="zh-CN" altLang="en-US" sz="2000" dirty="0" smtClean="0"/>
              <a:t>新建分组，命名默认，矩形</a:t>
            </a:r>
            <a:r>
              <a:rPr lang="en-US" altLang="zh-CN" sz="2000" dirty="0" smtClean="0"/>
              <a:t>u</a:t>
            </a:r>
            <a:r>
              <a:rPr lang="zh-CN" altLang="en-US" sz="2000" dirty="0" smtClean="0"/>
              <a:t>快捷键，多个工具共用一个快捷键用</a:t>
            </a:r>
            <a:r>
              <a:rPr lang="en-US" altLang="zh-CN" sz="2000" dirty="0" smtClean="0"/>
              <a:t>shift+</a:t>
            </a:r>
            <a:r>
              <a:rPr lang="zh-CN" altLang="en-US" sz="2000" dirty="0" smtClean="0"/>
              <a:t>快捷键切换选取。</a:t>
            </a: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  <a:buNone/>
            </a:pPr>
            <a:r>
              <a:rPr lang="en-US" altLang="zh-CN" sz="2000" dirty="0" smtClean="0"/>
              <a:t>4px</a:t>
            </a:r>
            <a:r>
              <a:rPr lang="zh-CN" altLang="en-US" sz="2000" dirty="0" smtClean="0"/>
              <a:t>，高</a:t>
            </a:r>
            <a:r>
              <a:rPr lang="en-US" altLang="zh-CN" sz="2000" dirty="0" smtClean="0"/>
              <a:t>30</a:t>
            </a:r>
            <a:r>
              <a:rPr lang="zh-CN" altLang="en-US" sz="2000" dirty="0" smtClean="0"/>
              <a:t>，宽</a:t>
            </a:r>
            <a:r>
              <a:rPr lang="en-US" altLang="zh-CN" sz="2000" dirty="0" smtClean="0"/>
              <a:t>180</a:t>
            </a:r>
            <a:r>
              <a:rPr lang="zh-CN" altLang="en-US" sz="2000" dirty="0" smtClean="0"/>
              <a:t>的圆角矩形。填颜色，</a:t>
            </a:r>
            <a:r>
              <a:rPr lang="en-US" altLang="zh-CN" sz="2000" dirty="0" smtClean="0"/>
              <a:t> #0090e5</a:t>
            </a:r>
            <a:r>
              <a:rPr lang="zh-CN" altLang="en-US" sz="2000" dirty="0" smtClean="0"/>
              <a:t>画一个矩形竖线，</a:t>
            </a:r>
            <a:r>
              <a:rPr lang="en-US" altLang="zh-CN" sz="2000" dirty="0" smtClean="0"/>
              <a:t> 05649c</a:t>
            </a:r>
            <a:r>
              <a:rPr lang="zh-CN" altLang="en-US" sz="2000" dirty="0" smtClean="0"/>
              <a:t>，画一个多边形工具三角形</a:t>
            </a:r>
            <a:endParaRPr lang="zh-CN" altLang="en-US" sz="2000" dirty="0"/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、复制组，悬停颜色</a:t>
            </a: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smtClean="0"/>
              <a:t>4</a:t>
            </a:r>
            <a:r>
              <a:rPr lang="zh-CN" altLang="en-US" sz="2000" dirty="0" smtClean="0"/>
              <a:t>、复制组，圆角矩形</a:t>
            </a:r>
            <a:r>
              <a:rPr lang="en-US" altLang="zh-CN" sz="2000" dirty="0" smtClean="0"/>
              <a:t>180</a:t>
            </a:r>
            <a:r>
              <a:rPr lang="zh-CN" altLang="en-US" sz="2000" dirty="0" smtClean="0"/>
              <a:t>，矩形，属性栏减去形状</a:t>
            </a:r>
            <a:r>
              <a:rPr lang="en-US" altLang="zh-CN" sz="2000" dirty="0" smtClean="0"/>
              <a:t>—</a:t>
            </a:r>
            <a:r>
              <a:rPr lang="zh-CN" altLang="en-US" sz="2000" dirty="0" smtClean="0"/>
              <a:t>合并形状组件填颜色</a:t>
            </a:r>
            <a:endParaRPr lang="en-US" altLang="zh-CN" sz="2000" dirty="0"/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smtClean="0"/>
              <a:t>5</a:t>
            </a:r>
            <a:r>
              <a:rPr lang="zh-CN" altLang="en-US" sz="2000" dirty="0" smtClean="0"/>
              <a:t>，复制，重复上面</a:t>
            </a:r>
            <a:endParaRPr lang="zh-CN" altLang="en-US" sz="2000" dirty="0"/>
          </a:p>
          <a:p>
            <a:pPr marL="0" indent="0" eaLnBrk="1" latinLnBrk="0" hangingPunct="1">
              <a:lnSpc>
                <a:spcPct val="150000"/>
              </a:lnSpc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</a:t>
            </a:r>
            <a:r>
              <a:rPr lang="zh-CN" altLang="zh-CN" dirty="0"/>
              <a:t>技</a:t>
            </a:r>
            <a:r>
              <a:rPr lang="zh-CN" altLang="zh-CN" dirty="0" smtClean="0"/>
              <a:t>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切图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9150" y="1621064"/>
            <a:ext cx="10515600" cy="4003450"/>
          </a:xfrm>
        </p:spPr>
        <p:txBody>
          <a:bodyPr>
            <a:no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，先把要切的部分用参考线框起来</a:t>
            </a:r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，快捷键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调出切片工具，拉选，选择要切取的部分（隐藏背景图层）</a:t>
            </a:r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ctrl+shift+alt+s,</a:t>
            </a:r>
            <a:r>
              <a:rPr lang="zh-CN" altLang="en-US" sz="2000" dirty="0" smtClean="0"/>
              <a:t>保存我们的切片，（</a:t>
            </a:r>
            <a:r>
              <a:rPr lang="en-US" altLang="zh-CN" sz="2000" dirty="0" smtClean="0"/>
              <a:t>png-24</a:t>
            </a:r>
            <a:r>
              <a:rPr lang="zh-CN" altLang="en-US" sz="2000" dirty="0" smtClean="0"/>
              <a:t>，选中的切片）</a:t>
            </a:r>
            <a:endParaRPr lang="en-US" altLang="zh-CN" sz="2000" dirty="0" smtClean="0"/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 smtClean="0"/>
              <a:t>4</a:t>
            </a:r>
            <a:r>
              <a:rPr lang="zh-CN" altLang="en-US" sz="2000" dirty="0" smtClean="0"/>
              <a:t>、命名文件类型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淘宝页面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11175" y="-1905"/>
            <a:ext cx="11033760" cy="6855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、练习一组按钮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、把自己做的切图出来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第一章：构图的原则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为什么要学构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图？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不懂构图，设计图会别扭，显得特别乱，往往被扣上“风格不统一”“用户体验差”，客户对于好的有说不出哪里好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构图就是根据画面的题材和主题思想的要求，把要表现的形象适当地组织起来，构成一个协调的完整的画面称为构图。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第一章：构图的原则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838200" y="1261477"/>
            <a:ext cx="10868247" cy="2002718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九宫格构图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会利用网格在界面进行布局，根据水平方向和垂直方向划分所构成的辅助线，设计会进行得非常顺利。在界面设计中，九宫格这种类型的构图更为规范和常用，用户在使用过程中非常的方便，应用功能会显得格外的明确和突出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第一章：构图的原则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021" y="1540725"/>
            <a:ext cx="24669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9953" y="1546263"/>
            <a:ext cx="6361113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3349256" y="5242979"/>
            <a:ext cx="7623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给用户一目了然的感觉，操作便捷是这种构图方式最重要的优势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第一章：构图的原则</a:t>
            </a:r>
          </a:p>
        </p:txBody>
      </p:sp>
      <p:sp>
        <p:nvSpPr>
          <p:cNvPr id="7" name="矩形 6"/>
          <p:cNvSpPr/>
          <p:nvPr/>
        </p:nvSpPr>
        <p:spPr>
          <a:xfrm>
            <a:off x="1307805" y="1149440"/>
            <a:ext cx="10409274" cy="93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九个方块分配的时候，不一定要一个格子对应一个内容，完全可以一对二，一对多，打破平均分割的框框，增加留白，调整页面节奏，或突出功能点或广告。各个方块的不同组成方式，页面的效果也会产生无数的变化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2773" y="2119643"/>
            <a:ext cx="371475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8751" y="2149326"/>
            <a:ext cx="36004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第一章：构图的原则</a:t>
            </a:r>
          </a:p>
        </p:txBody>
      </p:sp>
      <p:sp>
        <p:nvSpPr>
          <p:cNvPr id="7" name="矩形 6"/>
          <p:cNvSpPr/>
          <p:nvPr/>
        </p:nvSpPr>
        <p:spPr>
          <a:xfrm>
            <a:off x="1307805" y="1149440"/>
            <a:ext cx="10409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有规律的设计方法中找突破，做设计一定要注重这一点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025" y="2400410"/>
            <a:ext cx="370522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3" y="353951"/>
            <a:ext cx="9803092" cy="1081444"/>
          </a:xfrm>
        </p:spPr>
        <p:txBody>
          <a:bodyPr>
            <a:normAutofit/>
          </a:bodyPr>
          <a:lstStyle/>
          <a:p>
            <a:r>
              <a:rPr lang="zh-CN" altLang="en-US" dirty="0"/>
              <a:t>第一章：构图的原</a:t>
            </a:r>
            <a:r>
              <a:rPr lang="zh-CN" altLang="en-US" dirty="0" smtClean="0"/>
              <a:t>则</a:t>
            </a:r>
            <a:r>
              <a:rPr lang="en-US" altLang="zh-CN" dirty="0" smtClean="0"/>
              <a:t>--</a:t>
            </a:r>
            <a:r>
              <a:rPr lang="zh-CN" altLang="en-US" b="1" dirty="0" smtClean="0"/>
              <a:t>圆心点放射形构图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22741" y="1277036"/>
            <a:ext cx="10409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放射形的构图，有凸显位于中间内容或功能点的作用，聚焦，强调，引导用户聚集主要功能点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157" y="2052638"/>
            <a:ext cx="28575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4250" y="1839776"/>
            <a:ext cx="5534542" cy="485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3" y="353951"/>
            <a:ext cx="9803092" cy="1081444"/>
          </a:xfrm>
        </p:spPr>
        <p:txBody>
          <a:bodyPr>
            <a:normAutofit/>
          </a:bodyPr>
          <a:lstStyle/>
          <a:p>
            <a:r>
              <a:rPr lang="zh-CN" altLang="en-US" dirty="0"/>
              <a:t>第一章：构图的原</a:t>
            </a:r>
            <a:r>
              <a:rPr lang="zh-CN" altLang="en-US" dirty="0" smtClean="0"/>
              <a:t>则</a:t>
            </a:r>
            <a:r>
              <a:rPr lang="en-US" altLang="zh-CN" dirty="0" smtClean="0"/>
              <a:t>--</a:t>
            </a:r>
            <a:r>
              <a:rPr lang="zh-CN" altLang="en-US" b="1" dirty="0" smtClean="0"/>
              <a:t>圆心点放射形构图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22741" y="1618287"/>
            <a:ext cx="30728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要体现的功能点非常简单，只有几个功能按钮的时候，可尝试这种大圆的展示设计，突出最重要的功能，然后罗列并排出其他的功能点。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这种方式非常实用，就和画重点一样，圈出最重要的数据。善于运用大圆构图，能撑起整个画面，让界面圆润而饱满。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2753" y="1576842"/>
            <a:ext cx="5658960" cy="489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3" y="353951"/>
            <a:ext cx="9803092" cy="1081444"/>
          </a:xfrm>
        </p:spPr>
        <p:txBody>
          <a:bodyPr>
            <a:normAutofit/>
          </a:bodyPr>
          <a:lstStyle/>
          <a:p>
            <a:r>
              <a:rPr lang="zh-CN" altLang="en-US" dirty="0"/>
              <a:t>第一章：构图的原</a:t>
            </a:r>
            <a:r>
              <a:rPr lang="zh-CN" altLang="en-US" dirty="0" smtClean="0"/>
              <a:t>则</a:t>
            </a:r>
            <a:r>
              <a:rPr lang="en-US" altLang="zh-CN" dirty="0" smtClean="0"/>
              <a:t>--</a:t>
            </a:r>
            <a:r>
              <a:rPr lang="zh-CN" altLang="en-US" b="1" dirty="0" smtClean="0"/>
              <a:t>三角形构图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1259457" y="1342438"/>
            <a:ext cx="10575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运用在文字与图标的版式中，能让界面保持平衡稳定。从上至下式的三角形构图，能把信息层级罗列得更为规整和明确。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3016" y="2002857"/>
            <a:ext cx="43624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528171" y="6091051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图在上，字在下，阅读更为舒服，有重点有描述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3" y="353951"/>
            <a:ext cx="9803092" cy="1081444"/>
          </a:xfrm>
        </p:spPr>
        <p:txBody>
          <a:bodyPr>
            <a:normAutofit/>
          </a:bodyPr>
          <a:lstStyle/>
          <a:p>
            <a:r>
              <a:rPr lang="zh-CN" altLang="en-US" dirty="0"/>
              <a:t>第一章：构图的原</a:t>
            </a:r>
            <a:r>
              <a:rPr lang="zh-CN" altLang="en-US" dirty="0" smtClean="0"/>
              <a:t>则</a:t>
            </a:r>
            <a:r>
              <a:rPr lang="en-US" altLang="zh-CN" dirty="0" smtClean="0"/>
              <a:t>--</a:t>
            </a:r>
            <a:r>
              <a:rPr lang="zh-CN" altLang="en-US" b="1" dirty="0" smtClean="0"/>
              <a:t>三角形构图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7099507" y="295103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输入框就是产品的核心描述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8660" y="1382373"/>
            <a:ext cx="4524555" cy="4985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430" y="1318260"/>
            <a:ext cx="12153900" cy="480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3" y="353951"/>
            <a:ext cx="9803092" cy="1081444"/>
          </a:xfrm>
        </p:spPr>
        <p:txBody>
          <a:bodyPr>
            <a:normAutofit/>
          </a:bodyPr>
          <a:lstStyle/>
          <a:p>
            <a:r>
              <a:rPr lang="zh-CN" altLang="en-US" dirty="0"/>
              <a:t>第一章：构图的原</a:t>
            </a:r>
            <a:r>
              <a:rPr lang="zh-CN" altLang="en-US" dirty="0" smtClean="0"/>
              <a:t>则</a:t>
            </a:r>
            <a:r>
              <a:rPr lang="en-US" altLang="zh-CN" dirty="0" smtClean="0"/>
              <a:t>--</a:t>
            </a:r>
            <a:r>
              <a:rPr lang="zh-CN" altLang="en-US" b="1" dirty="0" smtClean="0"/>
              <a:t>三角形构图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6064337" y="1967624"/>
            <a:ext cx="5339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个人信息页比较常用三角形构图。头像明确了这个页面的内容，而下面的粉丝、喜欢等数据就是对本人的一个描述和介绍。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5208" y="1431087"/>
            <a:ext cx="4302899" cy="467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3" y="353951"/>
            <a:ext cx="9803092" cy="1081444"/>
          </a:xfrm>
        </p:spPr>
        <p:txBody>
          <a:bodyPr>
            <a:normAutofit/>
          </a:bodyPr>
          <a:lstStyle/>
          <a:p>
            <a:r>
              <a:rPr lang="zh-CN" altLang="en-US" dirty="0"/>
              <a:t>第一章：构图的原</a:t>
            </a:r>
            <a:r>
              <a:rPr lang="zh-CN" altLang="en-US" dirty="0" smtClean="0"/>
              <a:t>则</a:t>
            </a:r>
            <a:r>
              <a:rPr lang="en-US" altLang="zh-CN" dirty="0" smtClean="0"/>
              <a:t>--</a:t>
            </a:r>
            <a:r>
              <a:rPr lang="zh-CN" altLang="en-US" b="1" dirty="0" smtClean="0"/>
              <a:t>三角形构图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1285303" y="1743337"/>
            <a:ext cx="4960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运用到了三角构图与圆形构图的结合。将体重刻度做成可滑动操作的方式，而卡通形象来突出设置的对象及这个页面的功能。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1791" y="1601510"/>
            <a:ext cx="4533541" cy="485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2" y="526480"/>
            <a:ext cx="11043557" cy="109528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第一章：构图的原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则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视线在界面中的构图法则（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SF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字形构图）</a:t>
            </a:r>
            <a:b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5303" y="1743337"/>
            <a:ext cx="4960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界面中最基础的是</a:t>
            </a:r>
            <a:r>
              <a:rPr lang="en-US" altLang="zh-CN" dirty="0" smtClean="0"/>
              <a:t>S</a:t>
            </a:r>
            <a:r>
              <a:rPr lang="zh-CN" altLang="en-US" dirty="0" smtClean="0"/>
              <a:t>形视线构图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920" y="1754038"/>
            <a:ext cx="3886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5777" y="2691442"/>
            <a:ext cx="3515064" cy="370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2" y="526480"/>
            <a:ext cx="11043557" cy="109528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第一章：构图的原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则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视线在界面中的构图法则（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SF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字形构图）</a:t>
            </a:r>
            <a:b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4754" y="1300743"/>
            <a:ext cx="4941931" cy="5151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753373" y="1724655"/>
            <a:ext cx="5112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苹果官网便采用了</a:t>
            </a:r>
            <a:r>
              <a:rPr lang="en-US" altLang="zh-CN" dirty="0" smtClean="0"/>
              <a:t>S</a:t>
            </a:r>
            <a:r>
              <a:rPr lang="zh-CN" altLang="en-US" dirty="0" smtClean="0"/>
              <a:t>形视线构图，引导阅读，大家可以从苹果官网好好体会一下。每个模块的图形进行穿插，可以起到帮助折回视线的作用。产品图更多的让用户去记忆，设计引导消费！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2" y="526480"/>
            <a:ext cx="11043557" cy="109528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第一章：构图的原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则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视线在界面中的构图法则（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SF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字形构图）</a:t>
            </a:r>
            <a:b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6030" y="1272307"/>
            <a:ext cx="4832841" cy="533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561826" y="1482636"/>
            <a:ext cx="49458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运用到</a:t>
            </a:r>
            <a:r>
              <a:rPr lang="en-US" altLang="zh-CN" dirty="0" smtClean="0"/>
              <a:t>S</a:t>
            </a:r>
            <a:r>
              <a:rPr lang="zh-CN" altLang="en-US" dirty="0" smtClean="0"/>
              <a:t>视线形构图，增强了穿插感和灵动性。人物的信息上下穿插布局，头像则成为视线的转折点，使这种双列模式的排版更为有节奏。而具体到每一部分，头像与内容采用了三角形构图，内容描述段落用到了文本居中式，画面稳定、和谐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2" y="526480"/>
            <a:ext cx="11043557" cy="109528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第一章：构图的原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则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视线在界面中的构图法则（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SF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字形构图）</a:t>
            </a:r>
            <a:b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680" y="1431985"/>
            <a:ext cx="4541221" cy="492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201949" y="1691104"/>
            <a:ext cx="5026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在引导页中也会常常运用到</a:t>
            </a:r>
            <a:r>
              <a:rPr lang="en-US" altLang="zh-CN" dirty="0" smtClean="0"/>
              <a:t>S</a:t>
            </a:r>
            <a:r>
              <a:rPr lang="zh-CN" altLang="en-US" dirty="0" smtClean="0"/>
              <a:t>形的构图。图文进行穿插布局，这样的构图层次感分明，动感十足！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2" y="526480"/>
            <a:ext cx="11043557" cy="109528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第一章：构图的原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则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视线在界面中的构图法则（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SF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字形构图）</a:t>
            </a:r>
            <a:b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666" y="1806874"/>
            <a:ext cx="6351587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201948" y="1277035"/>
            <a:ext cx="9891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F</a:t>
            </a:r>
            <a:r>
              <a:rPr lang="zh-CN" altLang="en-US" dirty="0" smtClean="0"/>
              <a:t>形构图能让图文搭配更有张力，更大气，产品信息更为简单和明确。</a:t>
            </a:r>
            <a:r>
              <a:rPr lang="en-US" altLang="zh-CN" dirty="0" smtClean="0"/>
              <a:t>F</a:t>
            </a:r>
            <a:r>
              <a:rPr lang="zh-CN" altLang="en-US" dirty="0" smtClean="0"/>
              <a:t>形构图的规律中，主图为</a:t>
            </a:r>
            <a:r>
              <a:rPr lang="en-US" altLang="zh-CN" dirty="0" smtClean="0"/>
              <a:t>F</a:t>
            </a:r>
            <a:r>
              <a:rPr lang="zh-CN" altLang="en-US" dirty="0" smtClean="0"/>
              <a:t>的主干，右侧两行（或两部分）文字为辅，要注意合理分配图片和文字的占比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2" y="526480"/>
            <a:ext cx="11043557" cy="109528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第一章：构图的原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则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视线在界面中的构图法则（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SF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字形构图）</a:t>
            </a:r>
            <a:b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4238" y="1508813"/>
            <a:ext cx="53435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2" y="526480"/>
            <a:ext cx="11043557" cy="109528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第一章：构图的原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则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视线在界面中的构图法则（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SF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字形构图）</a:t>
            </a:r>
            <a:b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5447" y="1259781"/>
            <a:ext cx="7631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F</a:t>
            </a:r>
            <a:r>
              <a:rPr lang="zh-CN" altLang="en-US" dirty="0" smtClean="0"/>
              <a:t>形构图在</a:t>
            </a:r>
            <a:r>
              <a:rPr lang="en-US" altLang="zh-CN" dirty="0" smtClean="0"/>
              <a:t>banner</a:t>
            </a:r>
            <a:r>
              <a:rPr lang="zh-CN" altLang="en-US" dirty="0" smtClean="0"/>
              <a:t>中使用，能将标题更为突出，主题更加吸引视线。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2866" y="2137105"/>
            <a:ext cx="620077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442" y="526480"/>
            <a:ext cx="11043557" cy="109528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第一章：构图的原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则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视线在界面中的构图法则（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SF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字形构图）</a:t>
            </a:r>
            <a:b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5447" y="1259781"/>
            <a:ext cx="9805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主图是人物，可将文字放置于其眼神、朝向、手势等对应的方向，加强视线引导。如果是产品图，则可以通过产品的朝向来引导。这样做，用户能最快速的关注到文本信息，加强认知度和购买度。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6225" y="1998455"/>
            <a:ext cx="40195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UI</a:t>
            </a:r>
            <a:r>
              <a:rPr lang="zh-CN" altLang="en-US"/>
              <a:t>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882049"/>
            <a:ext cx="10515600" cy="4003450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en-US" altLang="zh-CN" sz="3000">
                <a:sym typeface="+mn-ea"/>
              </a:rPr>
              <a:t>User Interface</a:t>
            </a:r>
            <a:r>
              <a:rPr lang="zh-CN" altLang="en-US" sz="3000">
                <a:sym typeface="+mn-ea"/>
              </a:rPr>
              <a:t>（用户界面），简称</a:t>
            </a:r>
            <a:r>
              <a:rPr lang="en-US" altLang="zh-CN" sz="3000">
                <a:sym typeface="+mn-ea"/>
              </a:rPr>
              <a:t>UI</a:t>
            </a:r>
            <a:r>
              <a:rPr lang="zh-CN" altLang="en-US" sz="3000">
                <a:sym typeface="+mn-ea"/>
              </a:rPr>
              <a:t>，是指对软件的人机交互，操作逻辑，界面美观的整体设计。</a:t>
            </a:r>
            <a:endParaRPr lang="zh-CN" altLang="en-US" sz="3000"/>
          </a:p>
          <a:p>
            <a:pPr eaLnBrk="1" latinLnBrk="0" hangingPunct="1">
              <a:lnSpc>
                <a:spcPct val="150000"/>
              </a:lnSpc>
            </a:pPr>
            <a:endParaRPr lang="zh-CN" altLang="en-US"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第二章：构图的技巧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dirty="0"/>
              <a:t>总结：紧凑式构图如果想要做到充分展示产品，表现细节而又想把自己做的高端大气一点，目前唯一的选择就是放弃过多的描述性的语言或者描述，就只是展示被展示的物体本身即可！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 dirty="0"/>
              <a:t>如果一定需要做一些描述性的语言，</a:t>
            </a:r>
            <a:r>
              <a:rPr lang="zh-CN" altLang="en-US" dirty="0" smtClean="0"/>
              <a:t>那就不要做</a:t>
            </a:r>
            <a:r>
              <a:rPr lang="zh-CN" altLang="en-US" dirty="0"/>
              <a:t>的太过显眼：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en-US" altLang="zh-CN" dirty="0"/>
              <a:t>1.</a:t>
            </a:r>
            <a:r>
              <a:rPr lang="zh-CN" altLang="en-US" dirty="0"/>
              <a:t>占用面积小。</a:t>
            </a:r>
            <a:r>
              <a:rPr lang="en-US" altLang="zh-CN" dirty="0"/>
              <a:t>2.</a:t>
            </a:r>
            <a:r>
              <a:rPr lang="zh-CN" altLang="en-US" dirty="0"/>
              <a:t>颜色与背景颜色相近。</a:t>
            </a:r>
            <a:r>
              <a:rPr lang="en-US" altLang="zh-CN" dirty="0"/>
              <a:t>3.</a:t>
            </a:r>
            <a:r>
              <a:rPr lang="zh-CN" altLang="en-US" dirty="0"/>
              <a:t>字体不要太过花哨。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拓展训练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latinLnBrk="0" hangingPunct="1">
              <a:lnSpc>
                <a:spcPct val="150000"/>
              </a:lnSpc>
            </a:pPr>
            <a:r>
              <a:rPr lang="en-US" altLang="zh-CN"/>
              <a:t>icon</a:t>
            </a:r>
            <a:r>
              <a:rPr lang="zh-CN" altLang="en-US"/>
              <a:t>的制作：</a:t>
            </a:r>
            <a:r>
              <a:rPr lang="en-US" altLang="zh-CN"/>
              <a:t>icon</a:t>
            </a:r>
            <a:r>
              <a:rPr lang="zh-CN" altLang="en-US"/>
              <a:t>分为写实类与扁平化</a:t>
            </a:r>
            <a:r>
              <a:rPr lang="en-US" altLang="zh-CN"/>
              <a:t>icon</a:t>
            </a:r>
            <a:r>
              <a:rPr lang="zh-CN" altLang="en-US"/>
              <a:t>，现在主要流行的都是扁平化</a:t>
            </a:r>
            <a:r>
              <a:rPr lang="en-US" altLang="zh-CN"/>
              <a:t>icon</a:t>
            </a:r>
            <a:r>
              <a:rPr lang="zh-CN" altLang="en-US"/>
              <a:t>，因为构图简洁，造型简练有力。</a:t>
            </a:r>
          </a:p>
          <a:p>
            <a:pPr eaLnBrk="1" latinLnBrk="0" hangingPunct="1">
              <a:lnSpc>
                <a:spcPct val="150000"/>
              </a:lnSpc>
            </a:pPr>
            <a:r>
              <a:rPr lang="zh-CN" altLang="en-US"/>
              <a:t>下面我们一起临摹下现如今市场上主流的</a:t>
            </a:r>
            <a:r>
              <a:rPr lang="en-US" altLang="zh-CN"/>
              <a:t>icon</a:t>
            </a:r>
            <a:r>
              <a:rPr lang="zh-CN" altLang="en-US"/>
              <a:t>图标。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拓展训练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2625" y="1627414"/>
            <a:ext cx="10515600" cy="4003450"/>
          </a:xfrm>
        </p:spPr>
        <p:txBody>
          <a:bodyPr/>
          <a:lstStyle/>
          <a:p>
            <a:r>
              <a:rPr lang="zh-CN" altLang="en-US"/>
              <a:t>扁平化</a:t>
            </a:r>
            <a:r>
              <a:rPr lang="en-US" altLang="zh-CN"/>
              <a:t>icon</a:t>
            </a:r>
            <a:r>
              <a:rPr lang="zh-CN" altLang="en-US"/>
              <a:t>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510" y="2252345"/>
            <a:ext cx="5238750" cy="2961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1255" y="2377440"/>
            <a:ext cx="5217795" cy="39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第三章：设计中常用的技巧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字体</a:t>
            </a:r>
            <a:r>
              <a:rPr lang="zh-CN" altLang="zh-CN" dirty="0"/>
              <a:t>设计</a:t>
            </a:r>
            <a:r>
              <a:rPr lang="zh-CN" altLang="en-US" dirty="0"/>
              <a:t>    </a:t>
            </a:r>
            <a:r>
              <a:rPr lang="en-US" altLang="zh-CN" dirty="0"/>
              <a:t>Font design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版式设计    </a:t>
            </a:r>
            <a:r>
              <a:rPr lang="en-US" altLang="zh-CN" dirty="0"/>
              <a:t>Layout design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颜色搭配    </a:t>
            </a:r>
            <a:r>
              <a:rPr dirty="0"/>
              <a:t>Color matching</a:t>
            </a:r>
            <a:r>
              <a:rPr lang="zh-CN" altLang="en-US" dirty="0"/>
              <a:t>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第三章：设计中常用的技巧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220" y="1490980"/>
            <a:ext cx="11320145" cy="5304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5000"/>
              <a:t>1 </a:t>
            </a:r>
            <a:endParaRPr lang="en-US" altLang="zh-CN" sz="5000"/>
          </a:p>
          <a:p>
            <a:pPr marL="0" indent="0">
              <a:buNone/>
            </a:pPr>
            <a:endParaRPr lang="en-US" altLang="zh-CN" sz="5000"/>
          </a:p>
        </p:txBody>
      </p:sp>
      <p:pic>
        <p:nvPicPr>
          <p:cNvPr id="5" name="图片 4" descr="未标题-1_0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7845" y="2259965"/>
            <a:ext cx="3948430" cy="2686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51600" y="3373120"/>
            <a:ext cx="4850130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使用简单的艺术字体库（方正字体库）</a:t>
            </a:r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使用软件等工具自行设计字体（</a:t>
            </a:r>
            <a:r>
              <a:rPr lang="en-US" altLang="zh-CN"/>
              <a:t>AI/PS/CW</a:t>
            </a:r>
            <a:r>
              <a:rPr lang="zh-CN" altLang="en-US"/>
              <a:t>）</a:t>
            </a:r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通过改变文字的大小来实现视觉感官的不同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635" y="69215"/>
            <a:ext cx="9561195" cy="6765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58655" y="2847975"/>
            <a:ext cx="457200" cy="47377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利用字体变形制作出的嘉兴宣传海报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第三章：设计中常用的技巧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可以根据字体本省的样式变化出其他的字体样式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新建图形</a:t>
            </a:r>
            <a:r>
              <a:rPr lang="en-US" altLang="zh-CN"/>
              <a:t>—</a:t>
            </a:r>
            <a:r>
              <a:rPr lang="zh-CN" altLang="en-US"/>
              <a:t>输入文本</a:t>
            </a:r>
            <a:r>
              <a:rPr lang="en-US" altLang="zh-CN"/>
              <a:t>—</a:t>
            </a:r>
            <a:r>
              <a:rPr lang="zh-CN" altLang="en-US"/>
              <a:t>使用钢笔工具描型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第三章：设计中常用的技巧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1685" y="1500505"/>
            <a:ext cx="1605915" cy="2477135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altLang="zh-CN" sz="15000"/>
              <a:t>2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76475" y="1851025"/>
            <a:ext cx="4610735" cy="313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>
                <a:solidFill>
                  <a:schemeClr val="bg1">
                    <a:lumMod val="50000"/>
                  </a:schemeClr>
                </a:solidFill>
                <a:sym typeface="+mn-ea"/>
              </a:rPr>
              <a:t>Layout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第三章：设计中常用的技巧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网页要迅速的做出一个大题的框架和交互模型，通常需要一个专业的原型软件来实现</a:t>
            </a:r>
          </a:p>
          <a:p>
            <a:endParaRPr lang="zh-CN" altLang="en-US" dirty="0"/>
          </a:p>
          <a:p>
            <a:r>
              <a:rPr lang="en-US" altLang="zh-CN" dirty="0" err="1"/>
              <a:t>Axure</a:t>
            </a:r>
            <a:r>
              <a:rPr lang="zh-CN" altLang="en-US" dirty="0"/>
              <a:t>（原型制作工具）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设计师需要做什么？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8995" y="1618524"/>
            <a:ext cx="10515600" cy="4003450"/>
          </a:xfrm>
        </p:spPr>
        <p:txBody>
          <a:bodyPr/>
          <a:lstStyle/>
          <a:p>
            <a:r>
              <a:rPr lang="en-US" altLang="zh-CN" sz="3000" dirty="0"/>
              <a:t>UI</a:t>
            </a:r>
            <a:r>
              <a:rPr lang="zh-CN" altLang="en-US" sz="3000" dirty="0"/>
              <a:t>设计师分为三个阶段：</a:t>
            </a:r>
          </a:p>
          <a:p>
            <a:pPr marL="0" indent="0">
              <a:buNone/>
            </a:pPr>
            <a:endParaRPr lang="en-US" altLang="zh-CN" sz="3000" dirty="0"/>
          </a:p>
          <a:p>
            <a:pPr marL="0" indent="0" eaLnBrk="1" latinLnBrk="0" hangingPunct="1">
              <a:lnSpc>
                <a:spcPct val="150000"/>
              </a:lnSpc>
              <a:buNone/>
            </a:pPr>
            <a:r>
              <a:rPr lang="en-US" altLang="zh-CN" sz="3000" dirty="0"/>
              <a:t>1、研究界面—图形设计师Graphic UI designer，简称GUI,国内目前大部分UI工作者都是从事这个行业。包括（网页设计，软件界面，移动端界面设计），每天工作做着各种界面设计</a:t>
            </a:r>
            <a:r>
              <a:rPr lang="zh-CN" altLang="en-US" sz="3000" dirty="0"/>
              <a:t>。</a:t>
            </a:r>
          </a:p>
          <a:p>
            <a:pPr marL="0" indent="0" eaLnBrk="1" latinLnBrk="0" hangingPunct="1">
              <a:lnSpc>
                <a:spcPct val="150000"/>
              </a:lnSpc>
              <a:buNone/>
            </a:pPr>
            <a:endParaRPr lang="zh-CN" altLang="en-US" dirty="0"/>
          </a:p>
          <a:p>
            <a:pPr marL="0" indent="0" eaLnBrk="1" latinLnBrk="0" hangingPunct="1">
              <a:lnSpc>
                <a:spcPct val="150000"/>
              </a:lnSpc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设计师需要做什么？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4419"/>
            <a:ext cx="10515600" cy="4003450"/>
          </a:xfrm>
        </p:spPr>
        <p:txBody>
          <a:bodyPr/>
          <a:lstStyle/>
          <a:p>
            <a:r>
              <a:rPr lang="en-US" altLang="zh-CN" sz="3000"/>
              <a:t>2.</a:t>
            </a:r>
            <a:r>
              <a:rPr lang="zh-CN" altLang="en-US" sz="3000"/>
              <a:t>交互设计师，做整个项目的交互流程。</a:t>
            </a:r>
          </a:p>
          <a:p>
            <a:endParaRPr lang="zh-CN" altLang="en-US" sz="3000"/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人机交互设计的部分，会考虑到界面的整体结构，控制人眼睛浏览网页的</a:t>
            </a:r>
            <a:r>
              <a:rPr lang="en-US" altLang="zh-CN" sz="3000"/>
              <a:t>“</a:t>
            </a:r>
            <a:r>
              <a:rPr lang="zh-CN" altLang="en-US" sz="3000"/>
              <a:t>路线</a:t>
            </a:r>
            <a:r>
              <a:rPr lang="en-US" altLang="zh-CN" sz="3000"/>
              <a:t>”</a:t>
            </a:r>
            <a:r>
              <a:rPr lang="zh-CN" altLang="en-US" sz="3000"/>
              <a:t>；按钮和弹出窗口的反馈是否正确！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设计师需要做什么？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1375" y="1458504"/>
            <a:ext cx="10515600" cy="4003450"/>
          </a:xfrm>
        </p:spPr>
        <p:txBody>
          <a:bodyPr>
            <a:no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en-US" altLang="zh-CN" sz="3000"/>
              <a:t>3.</a:t>
            </a:r>
            <a:r>
              <a:rPr lang="zh-CN" altLang="en-US" sz="3000"/>
              <a:t>用户体验研究师，主要是为了给制造客户需要舒适的体验，从而对整个项目的总体性体验做决策的。</a:t>
            </a:r>
          </a:p>
          <a:p>
            <a:pPr eaLnBrk="1" latinLnBrk="0" hangingPunct="1">
              <a:lnSpc>
                <a:spcPct val="150000"/>
              </a:lnSpc>
            </a:pPr>
            <a:endParaRPr lang="zh-CN" altLang="en-US" sz="3000"/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3000"/>
              <a:t>操作逻辑的部分，需要一定的决策能力与生活经验以及对心理学的研究。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CLEAR" val="1"/>
  <p:tag name="KSO_WM_UNIT_LAYERLEVEL" val="1"/>
  <p:tag name="KSO_WM_BEAUTIFY_FLAG" val="#wm#"/>
  <p:tag name="KSO_WM_UNIT_TYPE" val="i"/>
  <p:tag name="KSO_WM_UNIT_ID" val="284*i*1"/>
  <p:tag name="KSO_WM_TEMPLATE_CATEGORY" val="custom"/>
  <p:tag name="KSO_WM_TEMPLATE_INDEX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"/>
  <p:tag name="KSO_WM_UNIT_CLEAR" val="1"/>
  <p:tag name="KSO_WM_UNIT_LAYERLEVEL" val="1"/>
  <p:tag name="KSO_WM_BEAUTIFY_FLAG" val="#wm#"/>
  <p:tag name="KSO_WM_UNIT_TYPE" val="i"/>
  <p:tag name="KSO_WM_UNIT_ID" val="284*i*2"/>
  <p:tag name="KSO_WM_TEMPLATE_CATEGORY" val="custom"/>
  <p:tag name="KSO_WM_TEMPLATE_INDEX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0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010"/>
</p:tagLst>
</file>

<file path=ppt/theme/theme1.xml><?xml version="1.0" encoding="utf-8"?>
<a:theme xmlns:a="http://schemas.openxmlformats.org/drawingml/2006/main" name="1_默认设计模板">
  <a:themeElements>
    <a:clrScheme name="PPT10">
      <a:dk1>
        <a:srgbClr val="67841A"/>
      </a:dk1>
      <a:lt1>
        <a:srgbClr val="FFFFFF"/>
      </a:lt1>
      <a:dk2>
        <a:srgbClr val="8FC226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lt1">
            <a:alpha val="22000"/>
          </a:schemeClr>
        </a:solidFill>
        <a:ln>
          <a:noFill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sz="1800" i="0" u="none" strike="noStrike" normalizeH="0" baseline="0" smtClean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Arial" pitchFamily="34" charset="0"/>
            <a:ea typeface="黑体" pitchFamily="49" charset="-122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3947</Words>
  <Application>Microsoft Office PowerPoint</Application>
  <PresentationFormat>自定义</PresentationFormat>
  <Paragraphs>190</Paragraphs>
  <Slides>68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1_默认设计模板</vt:lpstr>
      <vt:lpstr>UI设计—2017</vt:lpstr>
      <vt:lpstr>网站是怎么诞生的？</vt:lpstr>
      <vt:lpstr>原型设计</vt:lpstr>
      <vt:lpstr>幻灯片 4</vt:lpstr>
      <vt:lpstr> </vt:lpstr>
      <vt:lpstr>什么是UI？</vt:lpstr>
      <vt:lpstr>UI设计师需要做什么？</vt:lpstr>
      <vt:lpstr>UI设计师需要做什么？</vt:lpstr>
      <vt:lpstr>UI设计师需要做什么？</vt:lpstr>
      <vt:lpstr>UI设计师需要做什么？</vt:lpstr>
      <vt:lpstr>我们为什么要学习UI？</vt:lpstr>
      <vt:lpstr>图形与图像</vt:lpstr>
      <vt:lpstr>图形与图像</vt:lpstr>
      <vt:lpstr>图形与图像</vt:lpstr>
      <vt:lpstr>图像属性</vt:lpstr>
      <vt:lpstr>图像属性</vt:lpstr>
      <vt:lpstr>颜色模式</vt:lpstr>
      <vt:lpstr>颜色模式</vt:lpstr>
      <vt:lpstr>颜色模式</vt:lpstr>
      <vt:lpstr>网页配色</vt:lpstr>
      <vt:lpstr>网页配色</vt:lpstr>
      <vt:lpstr>网页配色</vt:lpstr>
      <vt:lpstr>幻灯片 23</vt:lpstr>
      <vt:lpstr>幻灯片 24</vt:lpstr>
      <vt:lpstr>课程目标</vt:lpstr>
      <vt:lpstr>UI设计需要哪些软件？</vt:lpstr>
      <vt:lpstr>调试首选项</vt:lpstr>
      <vt:lpstr>PS技巧</vt:lpstr>
      <vt:lpstr>PS技巧</vt:lpstr>
      <vt:lpstr>PS技巧</vt:lpstr>
      <vt:lpstr>PS技巧</vt:lpstr>
      <vt:lpstr>PS技巧</vt:lpstr>
      <vt:lpstr>PS技巧</vt:lpstr>
      <vt:lpstr>PS技巧</vt:lpstr>
      <vt:lpstr>PS技巧</vt:lpstr>
      <vt:lpstr>PS技巧—新建画布</vt:lpstr>
      <vt:lpstr>PS技巧视点图 </vt:lpstr>
      <vt:lpstr>PS技巧—状态图标</vt:lpstr>
      <vt:lpstr>PS技巧—切图</vt:lpstr>
      <vt:lpstr>作业</vt:lpstr>
      <vt:lpstr>第一章：构图的原则</vt:lpstr>
      <vt:lpstr>第一章：构图的原则</vt:lpstr>
      <vt:lpstr>第一章：构图的原则</vt:lpstr>
      <vt:lpstr>第一章：构图的原则</vt:lpstr>
      <vt:lpstr>第一章：构图的原则</vt:lpstr>
      <vt:lpstr>第一章：构图的原则--圆心点放射形构图</vt:lpstr>
      <vt:lpstr>第一章：构图的原则--圆心点放射形构图</vt:lpstr>
      <vt:lpstr>第一章：构图的原则--三角形构图</vt:lpstr>
      <vt:lpstr>第一章：构图的原则--三角形构图</vt:lpstr>
      <vt:lpstr>第一章：构图的原则--三角形构图</vt:lpstr>
      <vt:lpstr>第一章：构图的原则--三角形构图</vt:lpstr>
      <vt:lpstr>第一章：构图的原则--视线在界面中的构图法则（SF字形构图） </vt:lpstr>
      <vt:lpstr>第一章：构图的原则--视线在界面中的构图法则（SF字形构图） </vt:lpstr>
      <vt:lpstr>第一章：构图的原则--视线在界面中的构图法则（SF字形构图） </vt:lpstr>
      <vt:lpstr>第一章：构图的原则--视线在界面中的构图法则（SF字形构图） </vt:lpstr>
      <vt:lpstr>第一章：构图的原则--视线在界面中的构图法则（SF字形构图） </vt:lpstr>
      <vt:lpstr>第一章：构图的原则--视线在界面中的构图法则（SF字形构图） </vt:lpstr>
      <vt:lpstr>第一章：构图的原则--视线在界面中的构图法则（SF字形构图） </vt:lpstr>
      <vt:lpstr>第一章：构图的原则--视线在界面中的构图法则（SF字形构图） </vt:lpstr>
      <vt:lpstr>第二章：构图的技巧</vt:lpstr>
      <vt:lpstr>拓展训练</vt:lpstr>
      <vt:lpstr>拓展训练</vt:lpstr>
      <vt:lpstr>第三章：设计中常用的技巧</vt:lpstr>
      <vt:lpstr>第三章：设计中常用的技巧</vt:lpstr>
      <vt:lpstr>幻灯片 65</vt:lpstr>
      <vt:lpstr>第三章：设计中常用的技巧</vt:lpstr>
      <vt:lpstr>第三章：设计中常用的技巧</vt:lpstr>
      <vt:lpstr>第三章：设计中常用的技巧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user1</cp:lastModifiedBy>
  <cp:revision>153</cp:revision>
  <dcterms:created xsi:type="dcterms:W3CDTF">2016-03-23T06:14:00Z</dcterms:created>
  <dcterms:modified xsi:type="dcterms:W3CDTF">2017-03-22T01:11:18Z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